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7" r:id="rId17"/>
    <p:sldId id="271" r:id="rId18"/>
    <p:sldId id="276" r:id="rId19"/>
    <p:sldId id="275" r:id="rId20"/>
    <p:sldId id="273" r:id="rId21"/>
    <p:sldId id="274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1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Santiago" userId="fff078ab703db2d9" providerId="LiveId" clId="{56EC4C74-2B45-4C39-BC6C-99CC0C205298}"/>
    <pc:docChg chg="undo custSel addSld delSld modSld sldOrd">
      <pc:chgData name="Marcelo Santiago" userId="fff078ab703db2d9" providerId="LiveId" clId="{56EC4C74-2B45-4C39-BC6C-99CC0C205298}" dt="2017-09-06T20:16:21.780" v="8577" actId="6549"/>
      <pc:docMkLst>
        <pc:docMk/>
      </pc:docMkLst>
      <pc:sldChg chg="modSp">
        <pc:chgData name="Marcelo Santiago" userId="fff078ab703db2d9" providerId="LiveId" clId="{56EC4C74-2B45-4C39-BC6C-99CC0C205298}" dt="2017-08-24T22:41:54.263" v="1041" actId="20577"/>
        <pc:sldMkLst>
          <pc:docMk/>
          <pc:sldMk cId="2762376519" sldId="256"/>
        </pc:sldMkLst>
        <pc:spChg chg="mod">
          <ac:chgData name="Marcelo Santiago" userId="fff078ab703db2d9" providerId="LiveId" clId="{56EC4C74-2B45-4C39-BC6C-99CC0C205298}" dt="2017-08-24T22:41:54.263" v="1041" actId="20577"/>
          <ac:spMkLst>
            <pc:docMk/>
            <pc:sldMk cId="2762376519" sldId="256"/>
            <ac:spMk id="3" creationId="{C561ABB8-2559-44E7-8C92-6E707A9761B3}"/>
          </ac:spMkLst>
        </pc:spChg>
      </pc:sldChg>
      <pc:sldChg chg="modSp">
        <pc:chgData name="Marcelo Santiago" userId="fff078ab703db2d9" providerId="LiveId" clId="{56EC4C74-2B45-4C39-BC6C-99CC0C205298}" dt="2017-08-23T18:43:13.129" v="2" actId="20577"/>
        <pc:sldMkLst>
          <pc:docMk/>
          <pc:sldMk cId="3694974568" sldId="264"/>
        </pc:sldMkLst>
        <pc:spChg chg="mod">
          <ac:chgData name="Marcelo Santiago" userId="fff078ab703db2d9" providerId="LiveId" clId="{56EC4C74-2B45-4C39-BC6C-99CC0C205298}" dt="2017-08-23T18:43:13.129" v="2" actId="20577"/>
          <ac:spMkLst>
            <pc:docMk/>
            <pc:sldMk cId="3694974568" sldId="264"/>
            <ac:spMk id="3" creationId="{4DE4960C-0071-40AC-8D7D-863690A626AB}"/>
          </ac:spMkLst>
        </pc:spChg>
      </pc:sldChg>
      <pc:sldChg chg="modSp">
        <pc:chgData name="Marcelo Santiago" userId="fff078ab703db2d9" providerId="LiveId" clId="{56EC4C74-2B45-4C39-BC6C-99CC0C205298}" dt="2017-08-23T18:59:29.540" v="426" actId="20577"/>
        <pc:sldMkLst>
          <pc:docMk/>
          <pc:sldMk cId="1819628902" sldId="265"/>
        </pc:sldMkLst>
        <pc:spChg chg="mod">
          <ac:chgData name="Marcelo Santiago" userId="fff078ab703db2d9" providerId="LiveId" clId="{56EC4C74-2B45-4C39-BC6C-99CC0C205298}" dt="2017-08-23T18:59:29.540" v="426" actId="20577"/>
          <ac:spMkLst>
            <pc:docMk/>
            <pc:sldMk cId="1819628902" sldId="265"/>
            <ac:spMk id="3" creationId="{4DE4960C-0071-40AC-8D7D-863690A626AB}"/>
          </ac:spMkLst>
        </pc:spChg>
      </pc:sldChg>
      <pc:sldChg chg="modSp">
        <pc:chgData name="Marcelo Santiago" userId="fff078ab703db2d9" providerId="LiveId" clId="{56EC4C74-2B45-4C39-BC6C-99CC0C205298}" dt="2017-08-23T19:02:21.682" v="431" actId="115"/>
        <pc:sldMkLst>
          <pc:docMk/>
          <pc:sldMk cId="3861342903" sldId="266"/>
        </pc:sldMkLst>
        <pc:spChg chg="mod">
          <ac:chgData name="Marcelo Santiago" userId="fff078ab703db2d9" providerId="LiveId" clId="{56EC4C74-2B45-4C39-BC6C-99CC0C205298}" dt="2017-08-23T19:02:21.682" v="431" actId="115"/>
          <ac:spMkLst>
            <pc:docMk/>
            <pc:sldMk cId="3861342903" sldId="266"/>
            <ac:spMk id="3" creationId="{4DE4960C-0071-40AC-8D7D-863690A626AB}"/>
          </ac:spMkLst>
        </pc:spChg>
      </pc:sldChg>
      <pc:sldChg chg="modSp">
        <pc:chgData name="Marcelo Santiago" userId="fff078ab703db2d9" providerId="LiveId" clId="{56EC4C74-2B45-4C39-BC6C-99CC0C205298}" dt="2017-08-23T19:08:01.052" v="432" actId="115"/>
        <pc:sldMkLst>
          <pc:docMk/>
          <pc:sldMk cId="4149407584" sldId="267"/>
        </pc:sldMkLst>
        <pc:spChg chg="mod">
          <ac:chgData name="Marcelo Santiago" userId="fff078ab703db2d9" providerId="LiveId" clId="{56EC4C74-2B45-4C39-BC6C-99CC0C205298}" dt="2017-08-23T19:08:01.052" v="432" actId="115"/>
          <ac:spMkLst>
            <pc:docMk/>
            <pc:sldMk cId="4149407584" sldId="267"/>
            <ac:spMk id="3" creationId="{4DE4960C-0071-40AC-8D7D-863690A626AB}"/>
          </ac:spMkLst>
        </pc:spChg>
      </pc:sldChg>
      <pc:sldChg chg="modSp">
        <pc:chgData name="Marcelo Santiago" userId="fff078ab703db2d9" providerId="LiveId" clId="{56EC4C74-2B45-4C39-BC6C-99CC0C205298}" dt="2017-08-23T19:10:04.051" v="444" actId="20577"/>
        <pc:sldMkLst>
          <pc:docMk/>
          <pc:sldMk cId="2453821148" sldId="268"/>
        </pc:sldMkLst>
        <pc:spChg chg="mod">
          <ac:chgData name="Marcelo Santiago" userId="fff078ab703db2d9" providerId="LiveId" clId="{56EC4C74-2B45-4C39-BC6C-99CC0C205298}" dt="2017-08-23T19:10:04.051" v="444" actId="20577"/>
          <ac:spMkLst>
            <pc:docMk/>
            <pc:sldMk cId="2453821148" sldId="268"/>
            <ac:spMk id="3" creationId="{4DE4960C-0071-40AC-8D7D-863690A626AB}"/>
          </ac:spMkLst>
        </pc:spChg>
      </pc:sldChg>
      <pc:sldChg chg="modSp">
        <pc:chgData name="Marcelo Santiago" userId="fff078ab703db2d9" providerId="LiveId" clId="{56EC4C74-2B45-4C39-BC6C-99CC0C205298}" dt="2017-08-23T19:30:34.768" v="457" actId="20577"/>
        <pc:sldMkLst>
          <pc:docMk/>
          <pc:sldMk cId="3555705939" sldId="269"/>
        </pc:sldMkLst>
        <pc:spChg chg="mod">
          <ac:chgData name="Marcelo Santiago" userId="fff078ab703db2d9" providerId="LiveId" clId="{56EC4C74-2B45-4C39-BC6C-99CC0C205298}" dt="2017-08-23T19:30:34.768" v="457" actId="20577"/>
          <ac:spMkLst>
            <pc:docMk/>
            <pc:sldMk cId="3555705939" sldId="269"/>
            <ac:spMk id="3" creationId="{4DE4960C-0071-40AC-8D7D-863690A626AB}"/>
          </ac:spMkLst>
        </pc:spChg>
      </pc:sldChg>
      <pc:sldChg chg="del">
        <pc:chgData name="Marcelo Santiago" userId="fff078ab703db2d9" providerId="LiveId" clId="{56EC4C74-2B45-4C39-BC6C-99CC0C205298}" dt="2017-08-23T19:33:38.911" v="458" actId="2696"/>
        <pc:sldMkLst>
          <pc:docMk/>
          <pc:sldMk cId="753974174" sldId="270"/>
        </pc:sldMkLst>
      </pc:sldChg>
      <pc:sldChg chg="modSp">
        <pc:chgData name="Marcelo Santiago" userId="fff078ab703db2d9" providerId="LiveId" clId="{56EC4C74-2B45-4C39-BC6C-99CC0C205298}" dt="2017-08-23T19:36:27.492" v="545" actId="20577"/>
        <pc:sldMkLst>
          <pc:docMk/>
          <pc:sldMk cId="4211627081" sldId="271"/>
        </pc:sldMkLst>
        <pc:spChg chg="mod">
          <ac:chgData name="Marcelo Santiago" userId="fff078ab703db2d9" providerId="LiveId" clId="{56EC4C74-2B45-4C39-BC6C-99CC0C205298}" dt="2017-08-23T19:36:27.492" v="545" actId="20577"/>
          <ac:spMkLst>
            <pc:docMk/>
            <pc:sldMk cId="4211627081" sldId="271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23T18:46:16.200" v="354" actId="20577"/>
        <pc:sldMkLst>
          <pc:docMk/>
          <pc:sldMk cId="2261827408" sldId="272"/>
        </pc:sldMkLst>
        <pc:spChg chg="mod">
          <ac:chgData name="Marcelo Santiago" userId="fff078ab703db2d9" providerId="LiveId" clId="{56EC4C74-2B45-4C39-BC6C-99CC0C205298}" dt="2017-08-23T18:46:16.200" v="354" actId="20577"/>
          <ac:spMkLst>
            <pc:docMk/>
            <pc:sldMk cId="2261827408" sldId="272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23T19:52:18.170" v="673" actId="313"/>
        <pc:sldMkLst>
          <pc:docMk/>
          <pc:sldMk cId="311389177" sldId="273"/>
        </pc:sldMkLst>
        <pc:spChg chg="mod">
          <ac:chgData name="Marcelo Santiago" userId="fff078ab703db2d9" providerId="LiveId" clId="{56EC4C74-2B45-4C39-BC6C-99CC0C205298}" dt="2017-08-23T19:47:19.729" v="562" actId="20577"/>
          <ac:spMkLst>
            <pc:docMk/>
            <pc:sldMk cId="311389177" sldId="273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23T19:52:18.170" v="673" actId="313"/>
          <ac:spMkLst>
            <pc:docMk/>
            <pc:sldMk cId="311389177" sldId="273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23T19:56:09.675" v="748" actId="313"/>
        <pc:sldMkLst>
          <pc:docMk/>
          <pc:sldMk cId="1322082477" sldId="274"/>
        </pc:sldMkLst>
        <pc:spChg chg="mod">
          <ac:chgData name="Marcelo Santiago" userId="fff078ab703db2d9" providerId="LiveId" clId="{56EC4C74-2B45-4C39-BC6C-99CC0C205298}" dt="2017-08-23T19:54:16.067" v="711" actId="20577"/>
          <ac:spMkLst>
            <pc:docMk/>
            <pc:sldMk cId="1322082477" sldId="274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23T19:56:09.675" v="748" actId="313"/>
          <ac:spMkLst>
            <pc:docMk/>
            <pc:sldMk cId="1322082477" sldId="274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24T22:40:53.465" v="1010" actId="2696"/>
        <pc:sldMkLst>
          <pc:docMk/>
          <pc:sldMk cId="1090074413" sldId="275"/>
        </pc:sldMkLst>
        <pc:spChg chg="mod">
          <ac:chgData name="Marcelo Santiago" userId="fff078ab703db2d9" providerId="LiveId" clId="{56EC4C74-2B45-4C39-BC6C-99CC0C205298}" dt="2017-08-23T19:56:45.614" v="766" actId="20577"/>
          <ac:spMkLst>
            <pc:docMk/>
            <pc:sldMk cId="1090074413" sldId="275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24T22:40:53.465" v="1010" actId="2696"/>
          <ac:spMkLst>
            <pc:docMk/>
            <pc:sldMk cId="1090074413" sldId="275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24T22:39:14.961" v="955" actId="20577"/>
        <pc:sldMkLst>
          <pc:docMk/>
          <pc:sldMk cId="3494249085" sldId="276"/>
        </pc:sldMkLst>
        <pc:spChg chg="mod">
          <ac:chgData name="Marcelo Santiago" userId="fff078ab703db2d9" providerId="LiveId" clId="{56EC4C74-2B45-4C39-BC6C-99CC0C205298}" dt="2017-08-23T20:02:43.803" v="798" actId="20577"/>
          <ac:spMkLst>
            <pc:docMk/>
            <pc:sldMk cId="3494249085" sldId="276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24T22:39:14.961" v="955" actId="20577"/>
          <ac:spMkLst>
            <pc:docMk/>
            <pc:sldMk cId="3494249085" sldId="276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24T22:38:57.621" v="951" actId="20577"/>
        <pc:sldMkLst>
          <pc:docMk/>
          <pc:sldMk cId="4182783291" sldId="277"/>
        </pc:sldMkLst>
        <pc:spChg chg="mod">
          <ac:chgData name="Marcelo Santiago" userId="fff078ab703db2d9" providerId="LiveId" clId="{56EC4C74-2B45-4C39-BC6C-99CC0C205298}" dt="2017-08-24T22:38:57.621" v="951" actId="20577"/>
          <ac:spMkLst>
            <pc:docMk/>
            <pc:sldMk cId="4182783291" sldId="277"/>
            <ac:spMk id="3" creationId="{4DE4960C-0071-40AC-8D7D-863690A626AB}"/>
          </ac:spMkLst>
        </pc:spChg>
      </pc:sldChg>
      <pc:sldChg chg="modSp add del ord">
        <pc:chgData name="Marcelo Santiago" userId="fff078ab703db2d9" providerId="LiveId" clId="{56EC4C74-2B45-4C39-BC6C-99CC0C205298}" dt="2017-08-24T22:40:57.581" v="1011" actId="2696"/>
        <pc:sldMkLst>
          <pc:docMk/>
          <pc:sldMk cId="765243208" sldId="278"/>
        </pc:sldMkLst>
        <pc:spChg chg="mod">
          <ac:chgData name="Marcelo Santiago" userId="fff078ab703db2d9" providerId="LiveId" clId="{56EC4C74-2B45-4C39-BC6C-99CC0C205298}" dt="2017-08-24T22:40:30.083" v="1005" actId="20577"/>
          <ac:spMkLst>
            <pc:docMk/>
            <pc:sldMk cId="765243208" sldId="278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24T22:40:51.104" v="1007" actId="2696"/>
          <ac:spMkLst>
            <pc:docMk/>
            <pc:sldMk cId="765243208" sldId="278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8:59:07.286" v="1158" actId="27636"/>
        <pc:sldMkLst>
          <pc:docMk/>
          <pc:sldMk cId="2072003873" sldId="278"/>
        </pc:sldMkLst>
        <pc:spChg chg="mod">
          <ac:chgData name="Marcelo Santiago" userId="fff078ab703db2d9" providerId="LiveId" clId="{56EC4C74-2B45-4C39-BC6C-99CC0C205298}" dt="2017-08-30T18:58:55.609" v="1153" actId="404"/>
          <ac:spMkLst>
            <pc:docMk/>
            <pc:sldMk cId="2072003873" sldId="278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30T18:59:07.286" v="1158" actId="27636"/>
          <ac:spMkLst>
            <pc:docMk/>
            <pc:sldMk cId="2072003873" sldId="278"/>
            <ac:spMk id="3" creationId="{4DE4960C-0071-40AC-8D7D-863690A626AB}"/>
          </ac:spMkLst>
        </pc:spChg>
      </pc:sldChg>
      <pc:sldChg chg="modSp add del">
        <pc:chgData name="Marcelo Santiago" userId="fff078ab703db2d9" providerId="LiveId" clId="{56EC4C74-2B45-4C39-BC6C-99CC0C205298}" dt="2017-08-30T19:02:47.219" v="1278" actId="2696"/>
        <pc:sldMkLst>
          <pc:docMk/>
          <pc:sldMk cId="3673779416" sldId="279"/>
        </pc:sldMkLst>
        <pc:spChg chg="mod">
          <ac:chgData name="Marcelo Santiago" userId="fff078ab703db2d9" providerId="LiveId" clId="{56EC4C74-2B45-4C39-BC6C-99CC0C205298}" dt="2017-08-30T18:59:20.327" v="1160" actId="6549"/>
          <ac:spMkLst>
            <pc:docMk/>
            <pc:sldMk cId="3673779416" sldId="279"/>
            <ac:spMk id="2" creationId="{BCC23FD2-97BF-456B-B429-897804BE953C}"/>
          </ac:spMkLst>
        </pc:spChg>
      </pc:sldChg>
      <pc:sldChg chg="modSp add">
        <pc:chgData name="Marcelo Santiago" userId="fff078ab703db2d9" providerId="LiveId" clId="{56EC4C74-2B45-4C39-BC6C-99CC0C205298}" dt="2017-08-30T19:56:37.541" v="2826" actId="20577"/>
        <pc:sldMkLst>
          <pc:docMk/>
          <pc:sldMk cId="2112077998" sldId="280"/>
        </pc:sldMkLst>
        <pc:spChg chg="mod">
          <ac:chgData name="Marcelo Santiago" userId="fff078ab703db2d9" providerId="LiveId" clId="{56EC4C74-2B45-4C39-BC6C-99CC0C205298}" dt="2017-08-30T19:56:37.541" v="2826" actId="20577"/>
          <ac:spMkLst>
            <pc:docMk/>
            <pc:sldMk cId="2112077998" sldId="280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12:22.800" v="1711" actId="20577"/>
        <pc:sldMkLst>
          <pc:docMk/>
          <pc:sldMk cId="1438828062" sldId="281"/>
        </pc:sldMkLst>
        <pc:spChg chg="mod">
          <ac:chgData name="Marcelo Santiago" userId="fff078ab703db2d9" providerId="LiveId" clId="{56EC4C74-2B45-4C39-BC6C-99CC0C205298}" dt="2017-08-30T19:12:22.800" v="1711" actId="20577"/>
          <ac:spMkLst>
            <pc:docMk/>
            <pc:sldMk cId="1438828062" sldId="281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23:54.628" v="2306" actId="20577"/>
        <pc:sldMkLst>
          <pc:docMk/>
          <pc:sldMk cId="174919408" sldId="282"/>
        </pc:sldMkLst>
        <pc:spChg chg="mod">
          <ac:chgData name="Marcelo Santiago" userId="fff078ab703db2d9" providerId="LiveId" clId="{56EC4C74-2B45-4C39-BC6C-99CC0C205298}" dt="2017-08-30T19:23:54.628" v="2306" actId="20577"/>
          <ac:spMkLst>
            <pc:docMk/>
            <pc:sldMk cId="174919408" sldId="282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45:29.004" v="2475" actId="20577"/>
        <pc:sldMkLst>
          <pc:docMk/>
          <pc:sldMk cId="3331205955" sldId="283"/>
        </pc:sldMkLst>
        <pc:spChg chg="mod">
          <ac:chgData name="Marcelo Santiago" userId="fff078ab703db2d9" providerId="LiveId" clId="{56EC4C74-2B45-4C39-BC6C-99CC0C205298}" dt="2017-08-30T19:45:29.004" v="2475" actId="20577"/>
          <ac:spMkLst>
            <pc:docMk/>
            <pc:sldMk cId="3331205955" sldId="283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36:23.271" v="2383" actId="113"/>
        <pc:sldMkLst>
          <pc:docMk/>
          <pc:sldMk cId="2591812493" sldId="284"/>
        </pc:sldMkLst>
        <pc:spChg chg="mod">
          <ac:chgData name="Marcelo Santiago" userId="fff078ab703db2d9" providerId="LiveId" clId="{56EC4C74-2B45-4C39-BC6C-99CC0C205298}" dt="2017-08-30T19:36:23.271" v="2383" actId="113"/>
          <ac:spMkLst>
            <pc:docMk/>
            <pc:sldMk cId="2591812493" sldId="284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52:35.647" v="2782" actId="6549"/>
        <pc:sldMkLst>
          <pc:docMk/>
          <pc:sldMk cId="348240074" sldId="285"/>
        </pc:sldMkLst>
        <pc:spChg chg="mod">
          <ac:chgData name="Marcelo Santiago" userId="fff078ab703db2d9" providerId="LiveId" clId="{56EC4C74-2B45-4C39-BC6C-99CC0C205298}" dt="2017-08-30T19:52:35.647" v="2782" actId="6549"/>
          <ac:spMkLst>
            <pc:docMk/>
            <pc:sldMk cId="348240074" sldId="285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50:51.935" v="2758" actId="20577"/>
        <pc:sldMkLst>
          <pc:docMk/>
          <pc:sldMk cId="634755934" sldId="286"/>
        </pc:sldMkLst>
        <pc:spChg chg="mod">
          <ac:chgData name="Marcelo Santiago" userId="fff078ab703db2d9" providerId="LiveId" clId="{56EC4C74-2B45-4C39-BC6C-99CC0C205298}" dt="2017-08-30T19:50:51.935" v="2758" actId="20577"/>
          <ac:spMkLst>
            <pc:docMk/>
            <pc:sldMk cId="634755934" sldId="286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51:34.747" v="2777" actId="20577"/>
        <pc:sldMkLst>
          <pc:docMk/>
          <pc:sldMk cId="1388942158" sldId="287"/>
        </pc:sldMkLst>
        <pc:spChg chg="mod">
          <ac:chgData name="Marcelo Santiago" userId="fff078ab703db2d9" providerId="LiveId" clId="{56EC4C74-2B45-4C39-BC6C-99CC0C205298}" dt="2017-08-30T19:51:34.747" v="2777" actId="20577"/>
          <ac:spMkLst>
            <pc:docMk/>
            <pc:sldMk cId="1388942158" sldId="287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19:55:17.508" v="2804" actId="20577"/>
        <pc:sldMkLst>
          <pc:docMk/>
          <pc:sldMk cId="1166902841" sldId="288"/>
        </pc:sldMkLst>
        <pc:spChg chg="mod">
          <ac:chgData name="Marcelo Santiago" userId="fff078ab703db2d9" providerId="LiveId" clId="{56EC4C74-2B45-4C39-BC6C-99CC0C205298}" dt="2017-08-30T19:54:56.810" v="2796" actId="20577"/>
          <ac:spMkLst>
            <pc:docMk/>
            <pc:sldMk cId="1166902841" sldId="288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8-30T19:55:17.508" v="2804" actId="20577"/>
          <ac:spMkLst>
            <pc:docMk/>
            <pc:sldMk cId="1166902841" sldId="288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20:05:48.999" v="2926" actId="6549"/>
        <pc:sldMkLst>
          <pc:docMk/>
          <pc:sldMk cId="2537562788" sldId="289"/>
        </pc:sldMkLst>
        <pc:spChg chg="mod">
          <ac:chgData name="Marcelo Santiago" userId="fff078ab703db2d9" providerId="LiveId" clId="{56EC4C74-2B45-4C39-BC6C-99CC0C205298}" dt="2017-08-30T20:05:48.999" v="2926" actId="6549"/>
          <ac:spMkLst>
            <pc:docMk/>
            <pc:sldMk cId="2537562788" sldId="289"/>
            <ac:spMk id="3" creationId="{4DE4960C-0071-40AC-8D7D-863690A626AB}"/>
          </ac:spMkLst>
        </pc:spChg>
      </pc:sldChg>
      <pc:sldChg chg="modSp add ord">
        <pc:chgData name="Marcelo Santiago" userId="fff078ab703db2d9" providerId="LiveId" clId="{56EC4C74-2B45-4C39-BC6C-99CC0C205298}" dt="2017-08-30T20:24:35.202" v="3580" actId="6549"/>
        <pc:sldMkLst>
          <pc:docMk/>
          <pc:sldMk cId="1863862701" sldId="290"/>
        </pc:sldMkLst>
        <pc:spChg chg="mod">
          <ac:chgData name="Marcelo Santiago" userId="fff078ab703db2d9" providerId="LiveId" clId="{56EC4C74-2B45-4C39-BC6C-99CC0C205298}" dt="2017-08-30T20:06:22.987" v="2963" actId="20577"/>
          <ac:spMkLst>
            <pc:docMk/>
            <pc:sldMk cId="1863862701" sldId="290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20:25:57.415" v="3638" actId="20577"/>
        <pc:sldMkLst>
          <pc:docMk/>
          <pc:sldMk cId="4289192519" sldId="291"/>
        </pc:sldMkLst>
        <pc:spChg chg="mod">
          <ac:chgData name="Marcelo Santiago" userId="fff078ab703db2d9" providerId="LiveId" clId="{56EC4C74-2B45-4C39-BC6C-99CC0C205298}" dt="2017-08-30T20:25:57.415" v="3638" actId="20577"/>
          <ac:spMkLst>
            <pc:docMk/>
            <pc:sldMk cId="4289192519" sldId="291"/>
            <ac:spMk id="3" creationId="{4DE4960C-0071-40AC-8D7D-863690A626AB}"/>
          </ac:spMkLst>
        </pc:spChg>
      </pc:sldChg>
      <pc:sldChg chg="modSp add ord">
        <pc:chgData name="Marcelo Santiago" userId="fff078ab703db2d9" providerId="LiveId" clId="{56EC4C74-2B45-4C39-BC6C-99CC0C205298}" dt="2017-08-30T20:24:33.167" v="3579" actId="6549"/>
        <pc:sldMkLst>
          <pc:docMk/>
          <pc:sldMk cId="1953898816" sldId="292"/>
        </pc:sldMkLst>
        <pc:spChg chg="mod">
          <ac:chgData name="Marcelo Santiago" userId="fff078ab703db2d9" providerId="LiveId" clId="{56EC4C74-2B45-4C39-BC6C-99CC0C205298}" dt="2017-08-30T20:14:29.799" v="3211" actId="113"/>
          <ac:spMkLst>
            <pc:docMk/>
            <pc:sldMk cId="1953898816" sldId="292"/>
            <ac:spMk id="3" creationId="{4DE4960C-0071-40AC-8D7D-863690A626AB}"/>
          </ac:spMkLst>
        </pc:spChg>
      </pc:sldChg>
      <pc:sldChg chg="modSp add ord modAnim">
        <pc:chgData name="Marcelo Santiago" userId="fff078ab703db2d9" providerId="LiveId" clId="{56EC4C74-2B45-4C39-BC6C-99CC0C205298}" dt="2017-08-31T12:34:07.320" v="3775" actId="27636"/>
        <pc:sldMkLst>
          <pc:docMk/>
          <pc:sldMk cId="1337422256" sldId="293"/>
        </pc:sldMkLst>
        <pc:spChg chg="mod">
          <ac:chgData name="Marcelo Santiago" userId="fff078ab703db2d9" providerId="LiveId" clId="{56EC4C74-2B45-4C39-BC6C-99CC0C205298}" dt="2017-08-31T12:34:07.320" v="3775" actId="27636"/>
          <ac:spMkLst>
            <pc:docMk/>
            <pc:sldMk cId="1337422256" sldId="293"/>
            <ac:spMk id="3" creationId="{4DE4960C-0071-40AC-8D7D-863690A626AB}"/>
          </ac:spMkLst>
        </pc:spChg>
      </pc:sldChg>
      <pc:sldChg chg="modSp add modAnim">
        <pc:chgData name="Marcelo Santiago" userId="fff078ab703db2d9" providerId="LiveId" clId="{56EC4C74-2B45-4C39-BC6C-99CC0C205298}" dt="2017-08-30T20:24:08.522" v="3575" actId="6549"/>
        <pc:sldMkLst>
          <pc:docMk/>
          <pc:sldMk cId="3520022918" sldId="294"/>
        </pc:sldMkLst>
        <pc:spChg chg="mod">
          <ac:chgData name="Marcelo Santiago" userId="fff078ab703db2d9" providerId="LiveId" clId="{56EC4C74-2B45-4C39-BC6C-99CC0C205298}" dt="2017-08-30T20:24:06.425" v="3574" actId="27636"/>
          <ac:spMkLst>
            <pc:docMk/>
            <pc:sldMk cId="3520022918" sldId="294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20:25:33.798" v="3632" actId="20577"/>
        <pc:sldMkLst>
          <pc:docMk/>
          <pc:sldMk cId="3283177289" sldId="295"/>
        </pc:sldMkLst>
        <pc:spChg chg="mod">
          <ac:chgData name="Marcelo Santiago" userId="fff078ab703db2d9" providerId="LiveId" clId="{56EC4C74-2B45-4C39-BC6C-99CC0C205298}" dt="2017-08-30T20:25:33.798" v="3632" actId="20577"/>
          <ac:spMkLst>
            <pc:docMk/>
            <pc:sldMk cId="3283177289" sldId="295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8-30T20:27:52.742" v="3700" actId="6549"/>
        <pc:sldMkLst>
          <pc:docMk/>
          <pc:sldMk cId="490236401" sldId="296"/>
        </pc:sldMkLst>
        <pc:spChg chg="mod">
          <ac:chgData name="Marcelo Santiago" userId="fff078ab703db2d9" providerId="LiveId" clId="{56EC4C74-2B45-4C39-BC6C-99CC0C205298}" dt="2017-08-30T20:27:52.742" v="3700" actId="6549"/>
          <ac:spMkLst>
            <pc:docMk/>
            <pc:sldMk cId="490236401" sldId="296"/>
            <ac:spMk id="3" creationId="{4DE4960C-0071-40AC-8D7D-863690A626AB}"/>
          </ac:spMkLst>
        </pc:spChg>
      </pc:sldChg>
      <pc:sldChg chg="modSp add ord">
        <pc:chgData name="Marcelo Santiago" userId="fff078ab703db2d9" providerId="LiveId" clId="{56EC4C74-2B45-4C39-BC6C-99CC0C205298}" dt="2017-09-06T19:19:09.657" v="4118"/>
        <pc:sldMkLst>
          <pc:docMk/>
          <pc:sldMk cId="1641437475" sldId="297"/>
        </pc:sldMkLst>
        <pc:spChg chg="mod">
          <ac:chgData name="Marcelo Santiago" userId="fff078ab703db2d9" providerId="LiveId" clId="{56EC4C74-2B45-4C39-BC6C-99CC0C205298}" dt="2017-09-06T19:02:05.824" v="3790" actId="20577"/>
          <ac:spMkLst>
            <pc:docMk/>
            <pc:sldMk cId="1641437475" sldId="297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9-06T19:17:43.640" v="4097" actId="20577"/>
          <ac:spMkLst>
            <pc:docMk/>
            <pc:sldMk cId="1641437475" sldId="297"/>
            <ac:spMk id="3" creationId="{4DE4960C-0071-40AC-8D7D-863690A626AB}"/>
          </ac:spMkLst>
        </pc:spChg>
      </pc:sldChg>
      <pc:sldChg chg="modSp add ord">
        <pc:chgData name="Marcelo Santiago" userId="fff078ab703db2d9" providerId="LiveId" clId="{56EC4C74-2B45-4C39-BC6C-99CC0C205298}" dt="2017-09-06T19:22:53.946" v="4163"/>
        <pc:sldMkLst>
          <pc:docMk/>
          <pc:sldMk cId="3312657547" sldId="298"/>
        </pc:sldMkLst>
        <pc:spChg chg="mod">
          <ac:chgData name="Marcelo Santiago" userId="fff078ab703db2d9" providerId="LiveId" clId="{56EC4C74-2B45-4C39-BC6C-99CC0C205298}" dt="2017-09-06T19:15:59.822" v="4056" actId="20577"/>
          <ac:spMkLst>
            <pc:docMk/>
            <pc:sldMk cId="3312657547" sldId="298"/>
            <ac:spMk id="3" creationId="{4DE4960C-0071-40AC-8D7D-863690A626AB}"/>
          </ac:spMkLst>
        </pc:spChg>
      </pc:sldChg>
      <pc:sldChg chg="modSp add del">
        <pc:chgData name="Marcelo Santiago" userId="fff078ab703db2d9" providerId="LiveId" clId="{56EC4C74-2B45-4C39-BC6C-99CC0C205298}" dt="2017-09-06T19:27:56.076" v="4733" actId="2696"/>
        <pc:sldMkLst>
          <pc:docMk/>
          <pc:sldMk cId="1457613182" sldId="299"/>
        </pc:sldMkLst>
        <pc:spChg chg="mod">
          <ac:chgData name="Marcelo Santiago" userId="fff078ab703db2d9" providerId="LiveId" clId="{56EC4C74-2B45-4C39-BC6C-99CC0C205298}" dt="2017-09-06T19:18:43.962" v="4116" actId="20577"/>
          <ac:spMkLst>
            <pc:docMk/>
            <pc:sldMk cId="1457613182" sldId="299"/>
            <ac:spMk id="3" creationId="{4DE4960C-0071-40AC-8D7D-863690A626AB}"/>
          </ac:spMkLst>
        </pc:spChg>
      </pc:sldChg>
      <pc:sldChg chg="modSp add del">
        <pc:chgData name="Marcelo Santiago" userId="fff078ab703db2d9" providerId="LiveId" clId="{56EC4C74-2B45-4C39-BC6C-99CC0C205298}" dt="2017-09-06T19:27:44.869" v="4732" actId="2696"/>
        <pc:sldMkLst>
          <pc:docMk/>
          <pc:sldMk cId="1977723971" sldId="300"/>
        </pc:sldMkLst>
        <pc:spChg chg="mod">
          <ac:chgData name="Marcelo Santiago" userId="fff078ab703db2d9" providerId="LiveId" clId="{56EC4C74-2B45-4C39-BC6C-99CC0C205298}" dt="2017-09-06T19:23:22.328" v="4164" actId="6549"/>
          <ac:spMkLst>
            <pc:docMk/>
            <pc:sldMk cId="1977723971" sldId="300"/>
            <ac:spMk id="3" creationId="{4DE4960C-0071-40AC-8D7D-863690A626AB}"/>
          </ac:spMkLst>
        </pc:spChg>
      </pc:sldChg>
      <pc:sldChg chg="add del">
        <pc:chgData name="Marcelo Santiago" userId="fff078ab703db2d9" providerId="LiveId" clId="{56EC4C74-2B45-4C39-BC6C-99CC0C205298}" dt="2017-09-06T19:22:51.477" v="4162" actId="2696"/>
        <pc:sldMkLst>
          <pc:docMk/>
          <pc:sldMk cId="2487545859" sldId="301"/>
        </pc:sldMkLst>
      </pc:sldChg>
      <pc:sldChg chg="modSp add">
        <pc:chgData name="Marcelo Santiago" userId="fff078ab703db2d9" providerId="LiveId" clId="{56EC4C74-2B45-4C39-BC6C-99CC0C205298}" dt="2017-09-06T19:43:53.530" v="6227" actId="20577"/>
        <pc:sldMkLst>
          <pc:docMk/>
          <pc:sldMk cId="2916281641" sldId="301"/>
        </pc:sldMkLst>
        <pc:spChg chg="mod">
          <ac:chgData name="Marcelo Santiago" userId="fff078ab703db2d9" providerId="LiveId" clId="{56EC4C74-2B45-4C39-BC6C-99CC0C205298}" dt="2017-09-06T19:27:22.242" v="4710" actId="14100"/>
          <ac:spMkLst>
            <pc:docMk/>
            <pc:sldMk cId="2916281641" sldId="301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9-06T19:43:53.530" v="6227" actId="20577"/>
          <ac:spMkLst>
            <pc:docMk/>
            <pc:sldMk cId="2916281641" sldId="301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19:36:00.805" v="5187" actId="313"/>
        <pc:sldMkLst>
          <pc:docMk/>
          <pc:sldMk cId="2202877869" sldId="302"/>
        </pc:sldMkLst>
        <pc:spChg chg="mod">
          <ac:chgData name="Marcelo Santiago" userId="fff078ab703db2d9" providerId="LiveId" clId="{56EC4C74-2B45-4C39-BC6C-99CC0C205298}" dt="2017-09-06T19:36:00.805" v="5187" actId="313"/>
          <ac:spMkLst>
            <pc:docMk/>
            <pc:sldMk cId="2202877869" sldId="302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19:39:28.628" v="5721"/>
        <pc:sldMkLst>
          <pc:docMk/>
          <pc:sldMk cId="1688605420" sldId="303"/>
        </pc:sldMkLst>
        <pc:spChg chg="mod">
          <ac:chgData name="Marcelo Santiago" userId="fff078ab703db2d9" providerId="LiveId" clId="{56EC4C74-2B45-4C39-BC6C-99CC0C205298}" dt="2017-09-06T19:39:28.628" v="5721"/>
          <ac:spMkLst>
            <pc:docMk/>
            <pc:sldMk cId="1688605420" sldId="303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00:25.883" v="7496"/>
        <pc:sldMkLst>
          <pc:docMk/>
          <pc:sldMk cId="379010630" sldId="304"/>
        </pc:sldMkLst>
        <pc:spChg chg="mod">
          <ac:chgData name="Marcelo Santiago" userId="fff078ab703db2d9" providerId="LiveId" clId="{56EC4C74-2B45-4C39-BC6C-99CC0C205298}" dt="2017-09-06T20:00:25.883" v="7496"/>
          <ac:spMkLst>
            <pc:docMk/>
            <pc:sldMk cId="379010630" sldId="304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00:03.087" v="7493" actId="20577"/>
        <pc:sldMkLst>
          <pc:docMk/>
          <pc:sldMk cId="42510594" sldId="305"/>
        </pc:sldMkLst>
        <pc:spChg chg="mod">
          <ac:chgData name="Marcelo Santiago" userId="fff078ab703db2d9" providerId="LiveId" clId="{56EC4C74-2B45-4C39-BC6C-99CC0C205298}" dt="2017-09-06T20:00:03.087" v="7493" actId="20577"/>
          <ac:spMkLst>
            <pc:docMk/>
            <pc:sldMk cId="42510594" sldId="305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19:51:46.765" v="6803" actId="20577"/>
        <pc:sldMkLst>
          <pc:docMk/>
          <pc:sldMk cId="3054070282" sldId="306"/>
        </pc:sldMkLst>
        <pc:spChg chg="mod">
          <ac:chgData name="Marcelo Santiago" userId="fff078ab703db2d9" providerId="LiveId" clId="{56EC4C74-2B45-4C39-BC6C-99CC0C205298}" dt="2017-09-06T19:51:46.765" v="6803" actId="20577"/>
          <ac:spMkLst>
            <pc:docMk/>
            <pc:sldMk cId="3054070282" sldId="306"/>
            <ac:spMk id="3" creationId="{4DE4960C-0071-40AC-8D7D-863690A626AB}"/>
          </ac:spMkLst>
        </pc:spChg>
      </pc:sldChg>
      <pc:sldChg chg="modSp add modAnim">
        <pc:chgData name="Marcelo Santiago" userId="fff078ab703db2d9" providerId="LiveId" clId="{56EC4C74-2B45-4C39-BC6C-99CC0C205298}" dt="2017-09-06T19:56:17.894" v="7301"/>
        <pc:sldMkLst>
          <pc:docMk/>
          <pc:sldMk cId="628097684" sldId="307"/>
        </pc:sldMkLst>
        <pc:spChg chg="mod">
          <ac:chgData name="Marcelo Santiago" userId="fff078ab703db2d9" providerId="LiveId" clId="{56EC4C74-2B45-4C39-BC6C-99CC0C205298}" dt="2017-09-06T19:56:10.617" v="7300" actId="20577"/>
          <ac:spMkLst>
            <pc:docMk/>
            <pc:sldMk cId="628097684" sldId="307"/>
            <ac:spMk id="3" creationId="{4DE4960C-0071-40AC-8D7D-863690A626AB}"/>
          </ac:spMkLst>
        </pc:spChg>
      </pc:sldChg>
      <pc:sldChg chg="modSp add ord">
        <pc:chgData name="Marcelo Santiago" userId="fff078ab703db2d9" providerId="LiveId" clId="{56EC4C74-2B45-4C39-BC6C-99CC0C205298}" dt="2017-09-06T19:58:25.229" v="7465" actId="20577"/>
        <pc:sldMkLst>
          <pc:docMk/>
          <pc:sldMk cId="3077078548" sldId="308"/>
        </pc:sldMkLst>
        <pc:spChg chg="mod">
          <ac:chgData name="Marcelo Santiago" userId="fff078ab703db2d9" providerId="LiveId" clId="{56EC4C74-2B45-4C39-BC6C-99CC0C205298}" dt="2017-09-06T19:58:25.229" v="7465" actId="20577"/>
          <ac:spMkLst>
            <pc:docMk/>
            <pc:sldMk cId="3077078548" sldId="308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05:08.985" v="7912" actId="20577"/>
        <pc:sldMkLst>
          <pc:docMk/>
          <pc:sldMk cId="1092797221" sldId="309"/>
        </pc:sldMkLst>
        <pc:spChg chg="mod">
          <ac:chgData name="Marcelo Santiago" userId="fff078ab703db2d9" providerId="LiveId" clId="{56EC4C74-2B45-4C39-BC6C-99CC0C205298}" dt="2017-09-06T20:01:47.578" v="7508" actId="20577"/>
          <ac:spMkLst>
            <pc:docMk/>
            <pc:sldMk cId="1092797221" sldId="309"/>
            <ac:spMk id="2" creationId="{BCC23FD2-97BF-456B-B429-897804BE953C}"/>
          </ac:spMkLst>
        </pc:spChg>
        <pc:spChg chg="mod">
          <ac:chgData name="Marcelo Santiago" userId="fff078ab703db2d9" providerId="LiveId" clId="{56EC4C74-2B45-4C39-BC6C-99CC0C205298}" dt="2017-09-06T20:05:08.985" v="7912" actId="20577"/>
          <ac:spMkLst>
            <pc:docMk/>
            <pc:sldMk cId="1092797221" sldId="309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09:32.567" v="8104" actId="20577"/>
        <pc:sldMkLst>
          <pc:docMk/>
          <pc:sldMk cId="4266265333" sldId="310"/>
        </pc:sldMkLst>
        <pc:spChg chg="mod">
          <ac:chgData name="Marcelo Santiago" userId="fff078ab703db2d9" providerId="LiveId" clId="{56EC4C74-2B45-4C39-BC6C-99CC0C205298}" dt="2017-09-06T20:09:32.567" v="8104" actId="20577"/>
          <ac:spMkLst>
            <pc:docMk/>
            <pc:sldMk cId="4266265333" sldId="310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10:07.784" v="8141"/>
        <pc:sldMkLst>
          <pc:docMk/>
          <pc:sldMk cId="2650505228" sldId="311"/>
        </pc:sldMkLst>
        <pc:spChg chg="mod">
          <ac:chgData name="Marcelo Santiago" userId="fff078ab703db2d9" providerId="LiveId" clId="{56EC4C74-2B45-4C39-BC6C-99CC0C205298}" dt="2017-09-06T20:10:07.784" v="8141"/>
          <ac:spMkLst>
            <pc:docMk/>
            <pc:sldMk cId="2650505228" sldId="311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14:55.636" v="8494"/>
        <pc:sldMkLst>
          <pc:docMk/>
          <pc:sldMk cId="1627440013" sldId="312"/>
        </pc:sldMkLst>
        <pc:spChg chg="mod">
          <ac:chgData name="Marcelo Santiago" userId="fff078ab703db2d9" providerId="LiveId" clId="{56EC4C74-2B45-4C39-BC6C-99CC0C205298}" dt="2017-09-06T20:14:55.636" v="8494"/>
          <ac:spMkLst>
            <pc:docMk/>
            <pc:sldMk cId="1627440013" sldId="312"/>
            <ac:spMk id="3" creationId="{4DE4960C-0071-40AC-8D7D-863690A626AB}"/>
          </ac:spMkLst>
        </pc:spChg>
      </pc:sldChg>
      <pc:sldChg chg="modSp add">
        <pc:chgData name="Marcelo Santiago" userId="fff078ab703db2d9" providerId="LiveId" clId="{56EC4C74-2B45-4C39-BC6C-99CC0C205298}" dt="2017-09-06T20:16:21.780" v="8577" actId="6549"/>
        <pc:sldMkLst>
          <pc:docMk/>
          <pc:sldMk cId="901843077" sldId="313"/>
        </pc:sldMkLst>
        <pc:spChg chg="mod">
          <ac:chgData name="Marcelo Santiago" userId="fff078ab703db2d9" providerId="LiveId" clId="{56EC4C74-2B45-4C39-BC6C-99CC0C205298}" dt="2017-09-06T20:16:21.780" v="8577" actId="6549"/>
          <ac:spMkLst>
            <pc:docMk/>
            <pc:sldMk cId="901843077" sldId="313"/>
            <ac:spMk id="3" creationId="{4DE4960C-0071-40AC-8D7D-863690A626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9D2C-7257-4377-81D8-34CD41C128D4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7BFE5-0A6C-4360-80B0-FF0440800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46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7BFE5-0A6C-4360-80B0-FF0440800D7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40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4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1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5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72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62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1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46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33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6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19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03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33A4F73-F15B-4859-A040-73F0630AA81C}" type="datetimeFigureOut">
              <a:rPr lang="pt-BR" smtClean="0"/>
              <a:t>06/09/2017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6765695-4DF5-4E1D-AD57-E6FC0A0803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39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09F24-B61D-42F9-999B-B8A850D5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Direito Penal III</a:t>
            </a:r>
            <a:br>
              <a:rPr lang="pt-BR" dirty="0"/>
            </a:br>
            <a:r>
              <a:rPr lang="pt-BR" dirty="0"/>
              <a:t>(Crimes em Espécie I)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61ABB8-2559-44E7-8C92-6E707A9761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CRIMES CONTRA </a:t>
            </a:r>
            <a:r>
              <a:rPr lang="pt-BR" dirty="0"/>
              <a:t>A VIDA</a:t>
            </a:r>
          </a:p>
          <a:p>
            <a:r>
              <a:rPr lang="pt-BR" dirty="0"/>
              <a:t>Professor Marcelo Santiago</a:t>
            </a:r>
          </a:p>
        </p:txBody>
      </p:sp>
    </p:spTree>
    <p:extLst>
      <p:ext uri="{BB962C8B-B14F-4D97-AF65-F5344CB8AC3E}">
        <p14:creationId xmlns:p14="http://schemas.microsoft.com/office/powerpoint/2010/main" val="276237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/>
          </a:p>
          <a:p>
            <a:pPr marL="457200" indent="-457200" algn="just">
              <a:buAutoNum type="alphaLcParenR"/>
            </a:pPr>
            <a:r>
              <a:rPr lang="pt-BR" sz="2400" b="1" dirty="0"/>
              <a:t>motivo torpe, </a:t>
            </a:r>
            <a:r>
              <a:rPr lang="pt-BR" sz="2400" b="1" u="sng" dirty="0"/>
              <a:t>dentre os quais </a:t>
            </a:r>
            <a:r>
              <a:rPr lang="pt-BR" sz="2400" b="1" dirty="0"/>
              <a:t>a paga ou promessa de recompensa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 - A vingança, a depender do caso, poderá ser uma motivação que privilegia a conduta; um relevante valor social ou se revelar como uma motivação torpe. Tudo vai depender se a vingança que inspira a ação do autor ofende ou não a moralidade média ou os princípios éticos dominantes.</a:t>
            </a:r>
          </a:p>
        </p:txBody>
      </p:sp>
    </p:spTree>
    <p:extLst>
      <p:ext uri="{BB962C8B-B14F-4D97-AF65-F5344CB8AC3E}">
        <p14:creationId xmlns:p14="http://schemas.microsoft.com/office/powerpoint/2010/main" val="226182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b) motivo fútil: </a:t>
            </a:r>
            <a:r>
              <a:rPr lang="pt-BR" sz="2400" dirty="0"/>
              <a:t>significa que a causa fomentadora da eliminação da vida alheia calcou-se em elemento insignificante se comparado ao resultado provocado. Portanto, </a:t>
            </a:r>
            <a:r>
              <a:rPr lang="pt-BR" sz="2400" dirty="0">
                <a:solidFill>
                  <a:srgbClr val="FF0000"/>
                </a:solidFill>
              </a:rPr>
              <a:t>é a flagrante desproporção entre o motivo e o resultado obtido</a:t>
            </a:r>
            <a:r>
              <a:rPr lang="pt-BR" sz="2400" dirty="0"/>
              <a:t>. </a:t>
            </a:r>
          </a:p>
          <a:p>
            <a:pPr marL="0" indent="0" algn="just">
              <a:buNone/>
            </a:pPr>
            <a:r>
              <a:rPr lang="pt-BR" sz="2400" dirty="0"/>
              <a:t>Ex.: matar o dono do bar porque se recusou a vender bebida fiado.</a:t>
            </a:r>
          </a:p>
          <a:p>
            <a:pPr marL="0" indent="0" algn="just">
              <a:buNone/>
            </a:pPr>
            <a:endParaRPr lang="pt-BR" sz="2400" dirty="0">
              <a:solidFill>
                <a:srgbClr val="00B050"/>
              </a:solidFill>
            </a:endParaRPr>
          </a:p>
          <a:p>
            <a:pPr algn="just"/>
            <a:r>
              <a:rPr lang="pt-BR" sz="2400" b="1" dirty="0">
                <a:solidFill>
                  <a:srgbClr val="00B050"/>
                </a:solidFill>
              </a:rPr>
              <a:t>Como tratar o homicídio praticado sem motivo algum?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962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b="1" dirty="0"/>
              <a:t>c) emprego de meio insidioso, cruel ou que provoque perigo comum, tais como veneno, fogo, explosivo, asfixia ou tortura: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0000"/>
                </a:solidFill>
              </a:rPr>
              <a:t>meio insidioso é o enganoso</a:t>
            </a:r>
            <a:r>
              <a:rPr lang="pt-BR" sz="2400" dirty="0"/>
              <a:t>, constituindo o veneno típica forma de ação camuflada do agente.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0000"/>
                </a:solidFill>
              </a:rPr>
              <a:t>Meio cruel é o gerador de sofrimento desnecessário à vítima</a:t>
            </a:r>
            <a:r>
              <a:rPr lang="pt-BR" sz="2400" dirty="0"/>
              <a:t>, representado tanto por algumas espécies de veneno, que matam de modo agônico, como pelo fogo, gerador de queimaduras bastante doloridas, além da tortura (suplício extremo, que poderíamos visualizar como a forma pura da crueldade) e da asfixia (supressão da respiração por qualquer meio, como, exemplificando, enforcamento, esganadura e estrangulamento), </a:t>
            </a:r>
            <a:r>
              <a:rPr lang="pt-BR" sz="2400" dirty="0">
                <a:solidFill>
                  <a:srgbClr val="FF0000"/>
                </a:solidFill>
              </a:rPr>
              <a:t>constituindo sofrimento atroz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0000"/>
                </a:solidFill>
              </a:rPr>
              <a:t>Meio que provoca perigo comum é o construtor de cenário extenso o suficiente para atingir terceiros além da vítima</a:t>
            </a:r>
            <a:r>
              <a:rPr lang="pt-BR" sz="2400" dirty="0"/>
              <a:t>. Tipicamente representado pela explosão de uma bomba ou artefato similar, também pode ser simbolizado pelo emprego de fogo, </a:t>
            </a:r>
            <a:r>
              <a:rPr lang="pt-BR" sz="2400" u="sng" dirty="0"/>
              <a:t>desde que sua expansão seja vasta e temível de se concretizar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861342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b="1" dirty="0"/>
              <a:t>d) Recurso que dificulte ou torne impossível a defesa da vítima, consubstanciado, como exemplos, na traição, emboscada e dissimulação:</a:t>
            </a:r>
          </a:p>
          <a:p>
            <a:pPr marL="0" indent="0" algn="just">
              <a:buNone/>
            </a:pPr>
            <a:r>
              <a:rPr lang="pt-BR" sz="2400" dirty="0"/>
              <a:t>Formas disso são a traição (investida do agente por trás da vítima, que nem mesmo vê o algoz), a emboscada (ficar à espreita, aguardando a passagem inocente da vítima) e a dissimulação (apresentar-se pela frente da vítima, mas ocultando sua verdadeira intenção e simulando gestos opostos à agressão iminente).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 surpresa é o que importa nesta qualificadora. Mas não é qualquer surpresa, uma vez que todo ataque tem um toque de inesperado, até para que dê certo. </a:t>
            </a:r>
            <a:r>
              <a:rPr lang="pt-BR" sz="2400" dirty="0">
                <a:solidFill>
                  <a:srgbClr val="FF0000"/>
                </a:solidFill>
              </a:rPr>
              <a:t>Cuida-se, nesse cenário, da surpresa autenticamente imprevisível, impossível de calcular, prognosticar, imaginar. Ex.: a esposa aguarda o marido dormir para matá-lo, </a:t>
            </a:r>
            <a:r>
              <a:rPr lang="pt-BR" sz="2400" u="sng" dirty="0">
                <a:solidFill>
                  <a:srgbClr val="FF0000"/>
                </a:solidFill>
              </a:rPr>
              <a:t>sem que tivesse havido qualquer desentendimento sério anterior entre ambos</a:t>
            </a:r>
            <a:r>
              <a:rPr lang="pt-B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940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e) torpeza particular conexa a outro delito: </a:t>
            </a:r>
          </a:p>
          <a:p>
            <a:pPr marL="0" indent="0" algn="just">
              <a:buNone/>
            </a:pPr>
            <a:r>
              <a:rPr lang="pt-BR" sz="2400" dirty="0"/>
              <a:t>Criou a lei uma situação de peculiar repugnância, consistente na atuação do agente com o fim de assegurar (garantia de que dê certo) a execução (desenvolvimento dos atos de execução da empreitada criminosa), ocultação (encobrimento do fato), impunidade (evitar o castigo, a punição do autor, ainda que o fato seja conhecido) ou vantagem (lucro obtido) de outro crime.</a:t>
            </a:r>
          </a:p>
          <a:p>
            <a:pPr marL="0" indent="0" algn="just">
              <a:buNone/>
            </a:pPr>
            <a:r>
              <a:rPr lang="pt-BR" sz="2400" dirty="0"/>
              <a:t>Ex.: matar a pessoa que o viu cometendo um roubo anteriormente, somente para ter certeza de que não irá testemunhar.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21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f) contra a mulher por razões da condição de sexo feminino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§ 2o-A Considera-se que há razões de condição de sexo feminino quando o crime envolve: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I - violência doméstica e familiar;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II - menosprezo ou discriminação à condição de mulher.</a:t>
            </a:r>
          </a:p>
          <a:p>
            <a:pPr marL="0" indent="0" algn="just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5570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f) contra a mulher por razões da condição de sexo feminino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§ 7o A pena do feminicídio é aumentada de 1/3 (um terço) até a metade se o crime for praticado: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I - durante a gestação ou nos 3 (três) meses posteriores ao parto</a:t>
            </a:r>
          </a:p>
          <a:p>
            <a:pPr marL="0" indent="0" algn="just">
              <a:buNone/>
            </a:pPr>
            <a:r>
              <a:rPr lang="pt-BR" sz="2400" dirty="0"/>
              <a:t>II - contra pessoa menor de 14 (catorze) anos, maior de 60 (sessenta) anos ou com deficiência;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III - na presença de descendente ou de ascendente da vítima.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182783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g) contra </a:t>
            </a:r>
            <a:r>
              <a:rPr lang="pt-BR" sz="2400" b="1" dirty="0">
                <a:solidFill>
                  <a:srgbClr val="FF0000"/>
                </a:solidFill>
              </a:rPr>
              <a:t>autoridade ou agente descrito nos </a:t>
            </a:r>
            <a:r>
              <a:rPr lang="pt-BR" sz="2400" b="1" dirty="0" err="1">
                <a:solidFill>
                  <a:srgbClr val="FF0000"/>
                </a:solidFill>
              </a:rPr>
              <a:t>arts</a:t>
            </a:r>
            <a:r>
              <a:rPr lang="pt-BR" sz="2400" b="1" dirty="0">
                <a:solidFill>
                  <a:srgbClr val="FF0000"/>
                </a:solidFill>
              </a:rPr>
              <a:t>. 142 e 144 </a:t>
            </a:r>
            <a:r>
              <a:rPr lang="pt-BR" sz="2400" b="1" dirty="0"/>
              <a:t>da Constituição Federal, </a:t>
            </a:r>
            <a:r>
              <a:rPr lang="pt-BR" sz="2400" b="1" dirty="0">
                <a:solidFill>
                  <a:srgbClr val="FF0000"/>
                </a:solidFill>
              </a:rPr>
              <a:t>integrantes do sistema prisional e da Força Nacional de Segurança Pública</a:t>
            </a:r>
            <a:r>
              <a:rPr lang="pt-BR" sz="2400" b="1" dirty="0"/>
              <a:t>, no exercício da função ou em decorrência dela, ou contra seu </a:t>
            </a:r>
            <a:r>
              <a:rPr lang="pt-BR" sz="2400" b="1" dirty="0">
                <a:solidFill>
                  <a:srgbClr val="FF0000"/>
                </a:solidFill>
              </a:rPr>
              <a:t>cônjuge, companheiro ou parente consanguíneo até terceiro grau</a:t>
            </a:r>
            <a:r>
              <a:rPr lang="pt-BR" sz="2400" b="1" dirty="0"/>
              <a:t>, </a:t>
            </a:r>
            <a:r>
              <a:rPr lang="pt-BR" sz="2400" b="1" dirty="0">
                <a:solidFill>
                  <a:srgbClr val="FF0000"/>
                </a:solidFill>
              </a:rPr>
              <a:t>em razão dessa condição</a:t>
            </a:r>
            <a:r>
              <a:rPr lang="pt-BR" sz="2400" b="1" dirty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400" dirty="0"/>
              <a:t>(Inclui: as Forças Armadas, a polícia federal; polícia rodoviária federal; polícia ferroviária federal; polícias civis; polícias militares e corpos de bombeiros militares).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21162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Concurso de qualificadoras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/>
              <a:t>Uma qualificadora incide no cálculo da pena base, enquanto a outra é considerada agravante comum, se cabível (art. 61, II, CP).</a:t>
            </a:r>
          </a:p>
        </p:txBody>
      </p:sp>
    </p:spTree>
    <p:extLst>
      <p:ext uri="{BB962C8B-B14F-4D97-AF65-F5344CB8AC3E}">
        <p14:creationId xmlns:p14="http://schemas.microsoft.com/office/powerpoint/2010/main" val="3494249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Causa de aumento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Sendo doloso o homicídio, a pena é aumentada de 1/3 (um terço) se o crime é praticado contra pessoa menor de 14 (quatorze) ou maior de 60 (sessenta) anos.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§ 6</a:t>
            </a:r>
            <a:r>
              <a:rPr lang="pt-BR" sz="2400" u="sng" baseline="30000" dirty="0"/>
              <a:t>o</a:t>
            </a:r>
            <a:r>
              <a:rPr lang="pt-BR" sz="2400" dirty="0"/>
              <a:t>  A pena é aumentada de 1/3 (um terço) até a metade se o crime for praticado por </a:t>
            </a:r>
            <a:r>
              <a:rPr lang="pt-BR" sz="2400" dirty="0">
                <a:solidFill>
                  <a:srgbClr val="FF0000"/>
                </a:solidFill>
              </a:rPr>
              <a:t>milícia privada, sob o pretexto de prestação de serviço de segurança, ou por grupo de extermínio.   </a:t>
            </a:r>
            <a:endParaRPr lang="pt-B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9007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 – Homicídio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b="1" dirty="0"/>
              <a:t>Conduta típica: “Matar Alguém”.</a:t>
            </a:r>
          </a:p>
          <a:p>
            <a:pPr marL="0" indent="0" algn="just">
              <a:buNone/>
            </a:pPr>
            <a:r>
              <a:rPr lang="pt-BR" sz="2400" dirty="0"/>
              <a:t> - O homicídio consiste na destruição da vida humana alheia por outrem.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1" dirty="0"/>
              <a:t>Bem jurídico tutelado: Vida humana independente.</a:t>
            </a:r>
          </a:p>
          <a:p>
            <a:pPr marL="0" indent="0" algn="just">
              <a:buNone/>
            </a:pPr>
            <a:r>
              <a:rPr lang="pt-BR" sz="2400" dirty="0"/>
              <a:t> - A garantia da vida humana não admite restrição ou distinção, protege-se a vida humana de qualquer pessoa, em qualquer condição. Por conseguinte, tirar a vida de qualquer pessoa, ainda que prestes a morrer (como a prática da eutanásia), configura o crime de homicídio.</a:t>
            </a:r>
          </a:p>
          <a:p>
            <a:pPr algn="just">
              <a:buFontTx/>
              <a:buChar char="-"/>
            </a:pPr>
            <a:r>
              <a:rPr lang="pt-BR" sz="2400" dirty="0"/>
              <a:t>Em razão da magnitude do bem jurídico “vida humana independente” é irrelevante, em princípio, o consentimento da vítima.</a:t>
            </a:r>
          </a:p>
          <a:p>
            <a:pPr algn="just">
              <a:buFontTx/>
              <a:buChar char="-"/>
            </a:pPr>
            <a:r>
              <a:rPr lang="pt-BR" sz="2400" dirty="0"/>
              <a:t>Protege-se a vida humana a partir do </a:t>
            </a:r>
            <a:r>
              <a:rPr lang="pt-BR" sz="2400" b="1" dirty="0">
                <a:solidFill>
                  <a:srgbClr val="FF0000"/>
                </a:solidFill>
              </a:rPr>
              <a:t>início do fenômeno do parto </a:t>
            </a:r>
            <a:r>
              <a:rPr lang="pt-BR" sz="2400" dirty="0"/>
              <a:t>até a sua extinção.</a:t>
            </a:r>
          </a:p>
        </p:txBody>
      </p:sp>
    </p:spTree>
    <p:extLst>
      <p:ext uri="{BB962C8B-B14F-4D97-AF65-F5344CB8AC3E}">
        <p14:creationId xmlns:p14="http://schemas.microsoft.com/office/powerpoint/2010/main" val="598998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 Homicídio qualificado-privilegiado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Limita-se aos casos em que a qualificadora é de caráter objetivo.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Art. 67, CP: “No concurso de agravantes e atenuantes, a pena deve aproximar-se do limite indicado pelas circunstâncias preponderantes, entendendo-se como tais as que resultam dos motivos determinantes do crime, da personalidade do agente e da reincidência”.</a:t>
            </a:r>
          </a:p>
          <a:p>
            <a:pPr marL="0" indent="0" algn="just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11389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 homicídio culposo;</a:t>
            </a:r>
            <a:br>
              <a:rPr lang="pt-BR" dirty="0"/>
            </a:br>
            <a:r>
              <a:rPr lang="pt-BR" dirty="0"/>
              <a:t>Do PERDÃO JUDICIAL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 lnSpcReduction="10000"/>
          </a:bodyPr>
          <a:lstStyle/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3º Se o homicídio é culposo: </a:t>
            </a:r>
          </a:p>
          <a:p>
            <a:pPr marL="0" indent="0" algn="just">
              <a:buNone/>
            </a:pPr>
            <a:r>
              <a:rPr lang="pt-BR" sz="2400" dirty="0"/>
              <a:t>Pena - detenção, de um a três anos.</a:t>
            </a:r>
          </a:p>
          <a:p>
            <a:pPr marL="0" indent="0" algn="just">
              <a:buNone/>
            </a:pPr>
            <a:r>
              <a:rPr lang="pt-BR" sz="2400" dirty="0"/>
              <a:t>No homicídio culposo, </a:t>
            </a:r>
            <a:r>
              <a:rPr lang="pt-BR" sz="2400" dirty="0">
                <a:solidFill>
                  <a:srgbClr val="FF0000"/>
                </a:solidFill>
              </a:rPr>
              <a:t>a pena é aumentada de 1/3 (um terço), </a:t>
            </a:r>
            <a:r>
              <a:rPr lang="pt-BR" sz="2400" dirty="0"/>
              <a:t>se o crime resulta de inobservância de regra técnica de profissão, arte ou ofício, ou se o agente deixa de prestar imediato socorro à vítima, não procura diminuir as consequências do seu ato, ou foge para evitar prisão em flagrante.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§ 5º - Na hipótese de homicídio culposo, </a:t>
            </a:r>
            <a:r>
              <a:rPr lang="pt-BR" sz="2400" dirty="0">
                <a:solidFill>
                  <a:srgbClr val="FF0000"/>
                </a:solidFill>
              </a:rPr>
              <a:t>o juiz poderá deixar de aplicar a pena, se as </a:t>
            </a:r>
            <a:r>
              <a:rPr lang="pt-BR" sz="2400" dirty="0" err="1">
                <a:solidFill>
                  <a:srgbClr val="FF0000"/>
                </a:solidFill>
              </a:rPr>
              <a:t>conseqüências</a:t>
            </a:r>
            <a:r>
              <a:rPr lang="pt-BR" sz="2400" dirty="0">
                <a:solidFill>
                  <a:srgbClr val="FF0000"/>
                </a:solidFill>
              </a:rPr>
              <a:t> da infração atingirem o próprio agente de forma tão grave que a sanção penal se torne desnecessária.</a:t>
            </a:r>
          </a:p>
        </p:txBody>
      </p:sp>
    </p:spTree>
    <p:extLst>
      <p:ext uri="{BB962C8B-B14F-4D97-AF65-F5344CB8AC3E}">
        <p14:creationId xmlns:p14="http://schemas.microsoft.com/office/powerpoint/2010/main" val="1322082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645920"/>
            <a:ext cx="11141612" cy="521207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Art. 122 - </a:t>
            </a:r>
            <a:r>
              <a:rPr lang="pt-BR" sz="2400" dirty="0"/>
              <a:t>Induzir ou instigar alguém a suicidar-se ou prestar-lhe auxílio para que o faça: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Pena - reclusão, de dois a seis anos, se o suicídio se consuma; ou reclusão, de um a três anos, se da tentativa de suicídio resulta lesão corporal de natureza grave.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Parágrafo único - </a:t>
            </a:r>
            <a:r>
              <a:rPr lang="pt-BR" sz="2400" dirty="0"/>
              <a:t>A pena é duplicada: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I - </a:t>
            </a:r>
            <a:r>
              <a:rPr lang="pt-BR" sz="2400" dirty="0"/>
              <a:t>se o crime é praticado por motivo egoístico;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II - </a:t>
            </a:r>
            <a:r>
              <a:rPr lang="pt-BR" sz="2400" dirty="0"/>
              <a:t>se a vítima é menor ou tem diminuída, por qualquer causa, a capacidade de resistência.</a:t>
            </a:r>
          </a:p>
        </p:txBody>
      </p:sp>
    </p:spTree>
    <p:extLst>
      <p:ext uri="{BB962C8B-B14F-4D97-AF65-F5344CB8AC3E}">
        <p14:creationId xmlns:p14="http://schemas.microsoft.com/office/powerpoint/2010/main" val="2072003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Conceito:  </a:t>
            </a:r>
            <a:r>
              <a:rPr lang="pt-BR" sz="2400" dirty="0"/>
              <a:t>Participação em suicídio.</a:t>
            </a:r>
          </a:p>
          <a:p>
            <a:pPr marL="0" indent="0" algn="just">
              <a:buNone/>
            </a:pPr>
            <a:r>
              <a:rPr lang="pt-BR" sz="2400" dirty="0"/>
              <a:t>- Suicídio é a deserção voluntária da própria vida; é a morte, por vontade e</a:t>
            </a:r>
          </a:p>
          <a:p>
            <a:pPr marL="0" indent="0" algn="just">
              <a:buNone/>
            </a:pPr>
            <a:r>
              <a:rPr lang="pt-BR" sz="2400" dirty="0"/>
              <a:t>sem constrangimento, de si próprio.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Bem jurídico tutelado: </a:t>
            </a:r>
            <a:r>
              <a:rPr lang="pt-BR" sz="2400" dirty="0"/>
              <a:t>Vida Humana.</a:t>
            </a:r>
          </a:p>
          <a:p>
            <a:pPr algn="just"/>
            <a:endParaRPr lang="pt-BR" sz="2400" dirty="0"/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12077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SUJEITOS DO DELITO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Sujeito ativo:</a:t>
            </a:r>
            <a:r>
              <a:rPr lang="pt-BR" sz="2400" dirty="0"/>
              <a:t> Qualquer pessoa. (Crime comum)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Sujeito passivo: </a:t>
            </a:r>
            <a:r>
              <a:rPr lang="pt-BR" sz="2400" dirty="0"/>
              <a:t>Qualquer pessoa. No entanto, é preciso ter </a:t>
            </a:r>
            <a:r>
              <a:rPr lang="pt-BR" sz="2400" dirty="0">
                <a:solidFill>
                  <a:srgbClr val="FF0000"/>
                </a:solidFill>
              </a:rPr>
              <a:t>um mínimo de discernimento</a:t>
            </a:r>
            <a:r>
              <a:rPr lang="pt-BR" sz="2400" dirty="0"/>
              <a:t>, pois, do contrário, trata-se de homicídio. </a:t>
            </a:r>
            <a:r>
              <a:rPr lang="pt-BR" sz="2400" dirty="0">
                <a:solidFill>
                  <a:srgbClr val="FF0000"/>
                </a:solidFill>
              </a:rPr>
              <a:t>O agente que, valendo-se da insanidade da vítima, a convence a se matar incide no art. 121</a:t>
            </a:r>
            <a:r>
              <a:rPr lang="pt-BR" sz="2400" dirty="0"/>
              <a:t>, e não nessa figura (autoria mediata).</a:t>
            </a:r>
          </a:p>
          <a:p>
            <a:pPr algn="just"/>
            <a:r>
              <a:rPr lang="pt-BR" sz="2400" dirty="0"/>
              <a:t>É indispensável que o induzimento se dirija a pessoa determinada. Não caracteriza o delito o induzimento genérico (Ex.: obra literária).</a:t>
            </a:r>
          </a:p>
          <a:p>
            <a:pPr algn="just"/>
            <a:r>
              <a:rPr lang="pt-BR" sz="2400" dirty="0"/>
              <a:t>É possível o concurso de pessoas.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38828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Induzir:</a:t>
            </a:r>
            <a:r>
              <a:rPr lang="pt-BR" sz="2400" dirty="0"/>
              <a:t> Inspirar; incutir; persuadir; subministrar a ideia. Criar na cabeça do agente e vítima a vontade de suicidar-se.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Instigar: </a:t>
            </a:r>
            <a:r>
              <a:rPr lang="pt-BR" sz="2400" dirty="0"/>
              <a:t>Estimular, incitar, acalorar, impulsionar de modo decisivo uma vontade/ideia já preexistente no sujeito de dar fim à própria vida.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Auxiliar: </a:t>
            </a:r>
            <a:r>
              <a:rPr lang="pt-BR" sz="2400" dirty="0"/>
              <a:t>Participação de ordem material.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b="1" dirty="0">
                <a:solidFill>
                  <a:srgbClr val="FF0000"/>
                </a:solidFill>
              </a:rPr>
              <a:t>A INTERVENÇÃO DO SUJEITO ATIVO NÃO PODE CONSTITUIR A EXECUÇÃO DO SUICÍDIO.</a:t>
            </a:r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4919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 - OBSERVAÇÕES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/>
              <a:t>TRATA-SE DE TIPO MISTO ALTERNATIVO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QUESTÃO DO PACTO DE MORTE</a:t>
            </a:r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31205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ELEMENTO SUBJETIVO DO TIPO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É O DOLO. NÃO SE ADMITE A FORMA CULPOSA.</a:t>
            </a:r>
            <a:endParaRPr lang="pt-BR" sz="2400" dirty="0">
              <a:solidFill>
                <a:srgbClr val="FF0000"/>
              </a:solidFill>
            </a:endParaRPr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91812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Consumação e tentativa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Consumação: </a:t>
            </a:r>
            <a:r>
              <a:rPr lang="pt-BR" sz="2400" dirty="0"/>
              <a:t>Consuma-se o delito com a instigação, o induzimento ou o auxílio prestado ao suicídio. </a:t>
            </a:r>
            <a:r>
              <a:rPr lang="pt-BR" sz="2400" dirty="0">
                <a:solidFill>
                  <a:srgbClr val="FF0000"/>
                </a:solidFill>
              </a:rPr>
              <a:t>A aplicação concreta da pena, todavia, está sujeita à superveniência do evento morte ou lesão corporal leve.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Tentativa: </a:t>
            </a:r>
            <a:r>
              <a:rPr lang="pt-BR" sz="2400" dirty="0"/>
              <a:t>Impossível.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Pena - reclusão, de dois a seis anos, se o suicídio se consuma; ou reclusão, de um a três anos, </a:t>
            </a:r>
            <a:r>
              <a:rPr lang="pt-BR" sz="2400" dirty="0">
                <a:solidFill>
                  <a:srgbClr val="FF0000"/>
                </a:solidFill>
              </a:rPr>
              <a:t>se da tentativa de suicídio resulta lesão corporal de natureza grave.</a:t>
            </a:r>
          </a:p>
          <a:p>
            <a:pPr marL="0" indent="0" algn="just">
              <a:buNone/>
            </a:pPr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8240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Causas de aumento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I - se o crime é praticado por motivo egoístico;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II - se a vítima é menor ou tem diminuída, por qualquer causa, a capacidade de resistência.</a:t>
            </a:r>
          </a:p>
        </p:txBody>
      </p:sp>
    </p:spTree>
    <p:extLst>
      <p:ext uri="{BB962C8B-B14F-4D97-AF65-F5344CB8AC3E}">
        <p14:creationId xmlns:p14="http://schemas.microsoft.com/office/powerpoint/2010/main" val="63475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 – Homicídio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b="1" dirty="0"/>
              <a:t>Sujeitos do delito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algn="just">
              <a:buFontTx/>
              <a:buChar char="-"/>
            </a:pPr>
            <a:r>
              <a:rPr lang="pt-BR" sz="2400" b="1" dirty="0"/>
              <a:t>Sujeito ativo: </a:t>
            </a:r>
            <a:r>
              <a:rPr lang="pt-BR" sz="2400" dirty="0"/>
              <a:t>qualquer pessoa. O tipo penal não exige nenhuma qualificação especial (crime comum).</a:t>
            </a:r>
          </a:p>
          <a:p>
            <a:pPr algn="just">
              <a:buFontTx/>
              <a:buChar char="-"/>
            </a:pPr>
            <a:r>
              <a:rPr lang="pt-BR" sz="2400" b="1" dirty="0"/>
              <a:t>Sujeito passivo: </a:t>
            </a:r>
            <a:r>
              <a:rPr lang="pt-BR" sz="2400" dirty="0"/>
              <a:t>ser humano com vida. A vida começa com o início do parto, com o rompimento do saco amniótico ou o início da incisão abdominal (cesárea).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78078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122 – Induzimento, instigação ou auxílio ao suicídio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Classificação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Comum; material; instantâneo; comissivo (de ação); de dano; unissubjetivo; de forma livre; plurissubsistente.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88942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Art. 123 - Matar, sob a influência do estado puerperal, o próprio filho, durante o parto ou logo após: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Pena - detenção, de dois a seis anos.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66902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CONCEITO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Trata-se do </a:t>
            </a:r>
            <a:r>
              <a:rPr lang="pt-BR" sz="2400" dirty="0">
                <a:solidFill>
                  <a:srgbClr val="FF0000"/>
                </a:solidFill>
              </a:rPr>
              <a:t>homicídio</a:t>
            </a:r>
            <a:r>
              <a:rPr lang="pt-BR" sz="2400" dirty="0"/>
              <a:t> cometido pela mãe contra seu filho, </a:t>
            </a:r>
            <a:r>
              <a:rPr lang="pt-BR" sz="2400" dirty="0">
                <a:solidFill>
                  <a:srgbClr val="FF0000"/>
                </a:solidFill>
              </a:rPr>
              <a:t>nascente ou logo após o nascimento</a:t>
            </a:r>
            <a:r>
              <a:rPr lang="pt-BR" sz="2400" dirty="0"/>
              <a:t>, sob a influência do </a:t>
            </a:r>
            <a:r>
              <a:rPr lang="pt-BR" sz="2400" dirty="0">
                <a:solidFill>
                  <a:srgbClr val="FF0000"/>
                </a:solidFill>
              </a:rPr>
              <a:t>estado puerperal</a:t>
            </a:r>
            <a:r>
              <a:rPr lang="pt-BR" sz="2400" dirty="0"/>
              <a:t>. </a:t>
            </a:r>
            <a:r>
              <a:rPr lang="pt-BR" sz="2400" dirty="0">
                <a:solidFill>
                  <a:srgbClr val="FF0000"/>
                </a:solidFill>
              </a:rPr>
              <a:t>É uma hipótese de homicídio privilegiado </a:t>
            </a:r>
            <a:r>
              <a:rPr lang="pt-BR" sz="2400" dirty="0"/>
              <a:t>em que, por circunstâncias particulares e especiais, houve por bem o legislador conferir tratamento mais brando à autora do delito, diminuindo a faixa de fixação da pena (mínimo e máximo).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Estado puerperal é o estado que envolve a parturiente durante a expulsão da criança do ventre materno e os momentos após esse fato. </a:t>
            </a:r>
            <a:r>
              <a:rPr lang="pt-BR" sz="2400" dirty="0">
                <a:solidFill>
                  <a:srgbClr val="FF0000"/>
                </a:solidFill>
              </a:rPr>
              <a:t>Há profundas alterações psíquicas e físicas, que chegam a transtornar a mãe, deixando-a sem plenas condições de entender o que está fazendo.</a:t>
            </a:r>
          </a:p>
        </p:txBody>
      </p:sp>
    </p:spTree>
    <p:extLst>
      <p:ext uri="{BB962C8B-B14F-4D97-AF65-F5344CB8AC3E}">
        <p14:creationId xmlns:p14="http://schemas.microsoft.com/office/powerpoint/2010/main" val="2537562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Bem jurídico tutelado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Vida humana.</a:t>
            </a:r>
          </a:p>
        </p:txBody>
      </p:sp>
    </p:spTree>
    <p:extLst>
      <p:ext uri="{BB962C8B-B14F-4D97-AF65-F5344CB8AC3E}">
        <p14:creationId xmlns:p14="http://schemas.microsoft.com/office/powerpoint/2010/main" val="1863862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/>
              <a:t>Matar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Estado puerperal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Próprio filho</a:t>
            </a:r>
          </a:p>
        </p:txBody>
      </p:sp>
    </p:spTree>
    <p:extLst>
      <p:ext uri="{BB962C8B-B14F-4D97-AF65-F5344CB8AC3E}">
        <p14:creationId xmlns:p14="http://schemas.microsoft.com/office/powerpoint/2010/main" val="1953898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Sujeitos do delito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Sujeito ativo:</a:t>
            </a:r>
            <a:r>
              <a:rPr lang="pt-BR" sz="2400" dirty="0"/>
              <a:t> Mãe que mata o próprio filho durante o parto ou logo após, sob a influência do estado puerperal. (crime próprio).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/>
              <a:t>Sujeito passivo: </a:t>
            </a:r>
            <a:r>
              <a:rPr lang="pt-BR" sz="2400" dirty="0"/>
              <a:t>O recém-nascido ou ser nascente.</a:t>
            </a:r>
          </a:p>
        </p:txBody>
      </p:sp>
    </p:spTree>
    <p:extLst>
      <p:ext uri="{BB962C8B-B14F-4D97-AF65-F5344CB8AC3E}">
        <p14:creationId xmlns:p14="http://schemas.microsoft.com/office/powerpoint/2010/main" val="4289192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1" dirty="0"/>
              <a:t>CONCURSO DE PESSOAS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/>
              <a:t> No concurso de pessoas, termos a possibilidade das seguintes condutas:</a:t>
            </a:r>
          </a:p>
          <a:p>
            <a:pPr algn="just"/>
            <a:endParaRPr lang="pt-BR" sz="2400" dirty="0"/>
          </a:p>
          <a:p>
            <a:pPr marL="457200" indent="-457200" algn="just">
              <a:buAutoNum type="alphaLcParenR"/>
            </a:pPr>
            <a:r>
              <a:rPr lang="pt-BR" sz="2400" dirty="0"/>
              <a:t>A mãe e o terceiro realizam dolosamente o núcleo do tipo;</a:t>
            </a:r>
          </a:p>
          <a:p>
            <a:pPr marL="457200" indent="-457200" algn="just">
              <a:buAutoNum type="alphaLcParenR"/>
            </a:pPr>
            <a:r>
              <a:rPr lang="pt-BR" sz="2400" dirty="0"/>
              <a:t>A mãe mata o nascente e é auxiliada pelo terceiro;</a:t>
            </a:r>
          </a:p>
          <a:p>
            <a:pPr marL="457200" indent="-457200" algn="just">
              <a:buAutoNum type="alphaLcParenR"/>
            </a:pPr>
            <a:r>
              <a:rPr lang="pt-BR" sz="2400" dirty="0"/>
              <a:t>O terceiro mata a criança atendendo a pedido da mãe.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Divergência doutrinária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 Art. 30, CP – “Não se comunicam as circunstâncias e as condições de caráter pessoal, salvo quando elementares do crime”.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74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ELEMENTO SUBJETIVO DO TIPO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É O DOLO. NÃO SE ADMITE A FORMA CULPOSA.</a:t>
            </a:r>
            <a:endParaRPr lang="pt-BR" sz="2400" dirty="0">
              <a:solidFill>
                <a:srgbClr val="FF0000"/>
              </a:solidFill>
            </a:endParaRPr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0022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CONSUMAÇÃO E TENTATIVA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Tentativa é admissível.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O momento consumativo dá-se com a morte do recém-nascido ou ser nascente.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831772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/>
              <a:t>Art. 123 – INFANTICÍDIO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CLASSIFICAÇÃO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>
                <a:solidFill>
                  <a:srgbClr val="FF0000"/>
                </a:solidFill>
              </a:rPr>
              <a:t>Crime </a:t>
            </a:r>
            <a:r>
              <a:rPr lang="pt-BR" sz="2400" dirty="0">
                <a:solidFill>
                  <a:srgbClr val="FF0000"/>
                </a:solidFill>
              </a:rPr>
              <a:t>próprio </a:t>
            </a:r>
            <a:r>
              <a:rPr lang="pt-BR" sz="2400" dirty="0"/>
              <a:t>(só pode ser cometido por agente especial, no caso a mãe); </a:t>
            </a:r>
            <a:r>
              <a:rPr lang="pt-BR" sz="2400" dirty="0">
                <a:solidFill>
                  <a:srgbClr val="FF0000"/>
                </a:solidFill>
              </a:rPr>
              <a:t>instantâneo</a:t>
            </a:r>
            <a:r>
              <a:rPr lang="pt-BR" sz="2400" dirty="0"/>
              <a:t> (</a:t>
            </a:r>
            <a:r>
              <a:rPr lang="pt-BR" sz="2400" dirty="0" err="1"/>
              <a:t>aconsumação</a:t>
            </a:r>
            <a:r>
              <a:rPr lang="pt-BR" sz="2400" dirty="0"/>
              <a:t> não se prolonga no tempo); </a:t>
            </a:r>
            <a:r>
              <a:rPr lang="pt-BR" sz="2400" dirty="0">
                <a:solidFill>
                  <a:srgbClr val="FF0000"/>
                </a:solidFill>
              </a:rPr>
              <a:t>comissivo</a:t>
            </a:r>
            <a:r>
              <a:rPr lang="pt-BR" sz="2400" dirty="0"/>
              <a:t> (exige ação); </a:t>
            </a:r>
            <a:r>
              <a:rPr lang="pt-BR" sz="2400" dirty="0">
                <a:solidFill>
                  <a:srgbClr val="FF0000"/>
                </a:solidFill>
              </a:rPr>
              <a:t>material</a:t>
            </a:r>
            <a:r>
              <a:rPr lang="pt-BR" sz="2400" dirty="0"/>
              <a:t> (que se configura com o resultado previsto no tipo, a morte do filho); </a:t>
            </a:r>
            <a:r>
              <a:rPr lang="pt-BR" sz="2400" dirty="0">
                <a:solidFill>
                  <a:srgbClr val="FF0000"/>
                </a:solidFill>
              </a:rPr>
              <a:t>de dano </a:t>
            </a:r>
            <a:r>
              <a:rPr lang="pt-BR" sz="2400" dirty="0"/>
              <a:t>(o bem jurídico precisa ser efetivamente lesado); </a:t>
            </a:r>
            <a:r>
              <a:rPr lang="pt-BR" sz="2400" dirty="0">
                <a:solidFill>
                  <a:srgbClr val="FF0000"/>
                </a:solidFill>
              </a:rPr>
              <a:t>unissubjetivo</a:t>
            </a:r>
            <a:r>
              <a:rPr lang="pt-BR" sz="2400" dirty="0"/>
              <a:t> (pode ser cometido por uma só pessoa); </a:t>
            </a:r>
            <a:r>
              <a:rPr lang="pt-BR" sz="2400" dirty="0">
                <a:solidFill>
                  <a:srgbClr val="FF0000"/>
                </a:solidFill>
              </a:rPr>
              <a:t>progressivo</a:t>
            </a:r>
            <a:r>
              <a:rPr lang="pt-BR" sz="2400" dirty="0"/>
              <a:t> (passa, necessariamente, por uma lesão corporal); </a:t>
            </a:r>
            <a:r>
              <a:rPr lang="pt-BR" sz="2400" dirty="0">
                <a:solidFill>
                  <a:srgbClr val="FF0000"/>
                </a:solidFill>
              </a:rPr>
              <a:t>plurissubsistente</a:t>
            </a:r>
            <a:r>
              <a:rPr lang="pt-BR" sz="2400" dirty="0"/>
              <a:t> (vários atos integram a conduta); </a:t>
            </a:r>
            <a:r>
              <a:rPr lang="pt-BR" sz="2400" dirty="0">
                <a:solidFill>
                  <a:srgbClr val="FF0000"/>
                </a:solidFill>
              </a:rPr>
              <a:t>de forma livre </a:t>
            </a:r>
            <a:r>
              <a:rPr lang="pt-BR" sz="2400" dirty="0"/>
              <a:t>(não se encontra no tipo a descrição da conduta que determina o resultado); </a:t>
            </a:r>
            <a:r>
              <a:rPr lang="pt-BR" sz="2400" dirty="0">
                <a:solidFill>
                  <a:srgbClr val="FF0000"/>
                </a:solidFill>
              </a:rPr>
              <a:t>admite tentativa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023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 – Homicídio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sz="2400" b="1" dirty="0"/>
              <a:t>Tipicidade objetiva</a:t>
            </a:r>
          </a:p>
          <a:p>
            <a:pPr marL="0" indent="0" algn="just">
              <a:buNone/>
            </a:pPr>
            <a:endParaRPr lang="pt-BR" sz="2400" b="1" dirty="0"/>
          </a:p>
          <a:p>
            <a:pPr algn="just">
              <a:buFontTx/>
              <a:buChar char="-"/>
            </a:pPr>
            <a:r>
              <a:rPr lang="pt-BR" sz="2400" b="1" dirty="0"/>
              <a:t>Tipo objetivo: </a:t>
            </a:r>
            <a:r>
              <a:rPr lang="pt-BR" sz="2400" dirty="0"/>
              <a:t>O núcleo do tipo é representado pelo verbo “matar”.</a:t>
            </a:r>
          </a:p>
          <a:p>
            <a:pPr algn="just">
              <a:buFontTx/>
              <a:buChar char="-"/>
            </a:pPr>
            <a:r>
              <a:rPr lang="pt-BR" sz="2400" dirty="0"/>
              <a:t>A conduta incriminada consiste em “matar alguém”, que não o próprio agente, por qualquer meio </a:t>
            </a:r>
            <a:r>
              <a:rPr lang="pt-BR" sz="2400" dirty="0">
                <a:solidFill>
                  <a:srgbClr val="FF0000"/>
                </a:solidFill>
              </a:rPr>
              <a:t>(delito de forma livre). </a:t>
            </a:r>
            <a:r>
              <a:rPr lang="pt-BR" sz="2400" dirty="0"/>
              <a:t>Admite sua execução, portanto, por </a:t>
            </a:r>
            <a:r>
              <a:rPr lang="pt-BR" sz="2400" dirty="0">
                <a:solidFill>
                  <a:srgbClr val="FF0000"/>
                </a:solidFill>
              </a:rPr>
              <a:t>meios diretos </a:t>
            </a:r>
            <a:r>
              <a:rPr lang="pt-BR" sz="2400" dirty="0"/>
              <a:t>(praticados pelo próprio agente) ou </a:t>
            </a:r>
            <a:r>
              <a:rPr lang="pt-BR" sz="2400" dirty="0">
                <a:solidFill>
                  <a:srgbClr val="FF0000"/>
                </a:solidFill>
              </a:rPr>
              <a:t>indiretos</a:t>
            </a:r>
            <a:r>
              <a:rPr lang="pt-BR" sz="2400" dirty="0"/>
              <a:t> (ex.: utilizar animal bravio). Outrossim, </a:t>
            </a:r>
            <a:r>
              <a:rPr lang="pt-BR" sz="2400" dirty="0">
                <a:solidFill>
                  <a:srgbClr val="FF0000"/>
                </a:solidFill>
              </a:rPr>
              <a:t>meios materiais </a:t>
            </a:r>
            <a:r>
              <a:rPr lang="pt-BR" sz="2400" dirty="0"/>
              <a:t>(produtos químicos, meios mecânicos, meios patológicos) ou </a:t>
            </a:r>
            <a:r>
              <a:rPr lang="pt-BR" sz="2400" dirty="0">
                <a:solidFill>
                  <a:srgbClr val="FF0000"/>
                </a:solidFill>
              </a:rPr>
              <a:t>morais</a:t>
            </a:r>
            <a:r>
              <a:rPr lang="pt-BR" sz="2400" dirty="0"/>
              <a:t> (como causar a morte através da emoção violenta, do medo).</a:t>
            </a:r>
          </a:p>
          <a:p>
            <a:pPr algn="just">
              <a:buFontTx/>
              <a:buChar char="-"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919813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Conceito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Aborto é a </a:t>
            </a:r>
            <a:r>
              <a:rPr lang="pt-BR" sz="2400" dirty="0">
                <a:solidFill>
                  <a:srgbClr val="FF0000"/>
                </a:solidFill>
              </a:rPr>
              <a:t>cessação da gravidez</a:t>
            </a:r>
            <a:r>
              <a:rPr lang="pt-BR" sz="2400" dirty="0"/>
              <a:t>, cujo início de se dá com a </a:t>
            </a:r>
            <a:r>
              <a:rPr lang="pt-BR" sz="2400" dirty="0">
                <a:solidFill>
                  <a:srgbClr val="FF0000"/>
                </a:solidFill>
              </a:rPr>
              <a:t>nidação</a:t>
            </a:r>
            <a:r>
              <a:rPr lang="pt-BR" sz="2400" dirty="0"/>
              <a:t>, antes do termo normal, causando a </a:t>
            </a:r>
            <a:r>
              <a:rPr lang="pt-BR" sz="2400" dirty="0">
                <a:solidFill>
                  <a:srgbClr val="FF0000"/>
                </a:solidFill>
              </a:rPr>
              <a:t>morte do feto ou embrião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- </a:t>
            </a:r>
            <a:r>
              <a:rPr lang="pt-BR" b="1" dirty="0"/>
              <a:t>Aborto provocado pela gestante (</a:t>
            </a:r>
            <a:r>
              <a:rPr lang="pt-BR" b="1" dirty="0" err="1"/>
              <a:t>autoaborto</a:t>
            </a:r>
            <a:r>
              <a:rPr lang="pt-BR" b="1" dirty="0"/>
              <a:t>) ou com seu consentimento</a:t>
            </a:r>
            <a:endParaRPr lang="pt-BR" dirty="0"/>
          </a:p>
          <a:p>
            <a:pPr marL="0" indent="0" algn="just">
              <a:buNone/>
            </a:pPr>
            <a:r>
              <a:rPr lang="pt-BR" sz="2400" dirty="0"/>
              <a:t>- </a:t>
            </a:r>
            <a:r>
              <a:rPr lang="pt-BR" b="1" dirty="0"/>
              <a:t>Aborto provocado por terceiro</a:t>
            </a:r>
            <a:endParaRPr lang="pt-BR" dirty="0"/>
          </a:p>
          <a:p>
            <a:pPr marL="0" indent="0" algn="just">
              <a:buNone/>
            </a:pPr>
            <a:r>
              <a:rPr lang="pt-BR" sz="2400" dirty="0"/>
              <a:t>- </a:t>
            </a:r>
            <a:r>
              <a:rPr lang="pt-BR" b="1" dirty="0"/>
              <a:t>Forma qualificada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- Aborto necessário</a:t>
            </a:r>
          </a:p>
          <a:p>
            <a:pPr marL="0" indent="0" algn="just">
              <a:buNone/>
            </a:pPr>
            <a:r>
              <a:rPr lang="pt-BR" sz="2400" dirty="0"/>
              <a:t>- </a:t>
            </a:r>
            <a:r>
              <a:rPr lang="pt-BR" b="1" dirty="0"/>
              <a:t>Aborto no caso de gravidez resultante de estupro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414374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84632"/>
            <a:ext cx="11141612" cy="1609344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758462"/>
            <a:ext cx="11141612" cy="50995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Bem jurídico tutelado</a:t>
            </a:r>
          </a:p>
          <a:p>
            <a:pPr algn="just"/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Vida do ser humano em formação.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No aborto não consentido (art. 125, CP) e no aborto qualificado pelo resultado (art. 127, CP), secundariamente tutela-se a incolumidade física e psíquica da mulher grávida.</a:t>
            </a:r>
          </a:p>
        </p:txBody>
      </p:sp>
    </p:spTree>
    <p:extLst>
      <p:ext uri="{BB962C8B-B14F-4D97-AF65-F5344CB8AC3E}">
        <p14:creationId xmlns:p14="http://schemas.microsoft.com/office/powerpoint/2010/main" val="3312657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Sujeitos do delito</a:t>
            </a:r>
          </a:p>
          <a:p>
            <a:pPr algn="just"/>
            <a:endParaRPr lang="pt-BR" sz="2400" b="1" dirty="0"/>
          </a:p>
          <a:p>
            <a:pPr algn="just">
              <a:buFontTx/>
              <a:buChar char="-"/>
            </a:pPr>
            <a:r>
              <a:rPr lang="pt-BR" sz="2400" b="1" dirty="0"/>
              <a:t>Sujeito ativo: </a:t>
            </a:r>
          </a:p>
          <a:p>
            <a:pPr marL="0" indent="0" algn="just">
              <a:buNone/>
            </a:pPr>
            <a:r>
              <a:rPr lang="pt-BR" sz="2400" dirty="0"/>
              <a:t>No crime de </a:t>
            </a:r>
            <a:r>
              <a:rPr lang="pt-BR" sz="2400" dirty="0" err="1"/>
              <a:t>autoaborto</a:t>
            </a:r>
            <a:r>
              <a:rPr lang="pt-BR" sz="2400" dirty="0"/>
              <a:t>, é a própria mãe (delito especial próprio).</a:t>
            </a:r>
          </a:p>
          <a:p>
            <a:pPr marL="0" indent="0" algn="just">
              <a:buNone/>
            </a:pPr>
            <a:r>
              <a:rPr lang="pt-BR" sz="2400" dirty="0"/>
              <a:t>Nas demais hipóteses, o sujeito ativo pode ser qualquer pessoa.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>
              <a:buFontTx/>
              <a:buChar char="-"/>
            </a:pPr>
            <a:r>
              <a:rPr lang="pt-BR" sz="2400" b="1" dirty="0"/>
              <a:t>Sujeito passivo:</a:t>
            </a:r>
          </a:p>
          <a:p>
            <a:pPr marL="0" indent="0" algn="just">
              <a:buNone/>
            </a:pPr>
            <a:r>
              <a:rPr lang="pt-BR" sz="2400" dirty="0"/>
              <a:t>O ser humano em formação (óvulo fecundado (2 meses); embrião (4 meses); feto).</a:t>
            </a:r>
          </a:p>
          <a:p>
            <a:pPr marL="0" indent="0" algn="just">
              <a:buNone/>
            </a:pPr>
            <a:r>
              <a:rPr lang="pt-BR" sz="2400" dirty="0"/>
              <a:t>O nascituro é portador do bem jurídico vida humana dependente.</a:t>
            </a:r>
          </a:p>
          <a:p>
            <a:pPr marL="0" indent="0" algn="just">
              <a:buNone/>
            </a:pPr>
            <a:r>
              <a:rPr lang="pt-BR" sz="2400" dirty="0"/>
              <a:t>A mãe somente figurará de forma secundária, como sujeito passivo, no caso de aborto não consentido ou aborto qualificado pelo resultado.</a:t>
            </a:r>
          </a:p>
        </p:txBody>
      </p:sp>
    </p:spTree>
    <p:extLst>
      <p:ext uri="{BB962C8B-B14F-4D97-AF65-F5344CB8AC3E}">
        <p14:creationId xmlns:p14="http://schemas.microsoft.com/office/powerpoint/2010/main" val="29162816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>
                <a:solidFill>
                  <a:srgbClr val="FF0000"/>
                </a:solidFill>
              </a:rPr>
              <a:t>PROVOCAR</a:t>
            </a:r>
            <a:r>
              <a:rPr lang="pt-BR" sz="2400" dirty="0"/>
              <a:t> (dar causa a; originar; promover; ocasionar) </a:t>
            </a:r>
            <a:r>
              <a:rPr lang="pt-BR" sz="2400" dirty="0">
                <a:solidFill>
                  <a:srgbClr val="FF0000"/>
                </a:solidFill>
              </a:rPr>
              <a:t>o aborto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O código penal não define “aborto”, trata-se de elemento normativo extrajurídico do tipo penal. Cabe às ciências médicas e biológicas a correta definição.</a:t>
            </a:r>
          </a:p>
          <a:p>
            <a:pPr algn="just">
              <a:buFontTx/>
              <a:buChar char="-"/>
            </a:pPr>
            <a:r>
              <a:rPr lang="pt-BR" sz="2400" dirty="0"/>
              <a:t>“morte dolosa do feto dentro do útero”</a:t>
            </a:r>
          </a:p>
          <a:p>
            <a:pPr algn="just">
              <a:buFontTx/>
              <a:buChar char="-"/>
            </a:pPr>
            <a:r>
              <a:rPr lang="pt-BR" sz="2400" dirty="0"/>
              <a:t>“violenta expulsão do feto do ventre materno, da qual resulte a morte”</a:t>
            </a:r>
          </a:p>
          <a:p>
            <a:pPr algn="just">
              <a:buFontTx/>
              <a:buChar char="-"/>
            </a:pPr>
            <a:r>
              <a:rPr lang="pt-BR" sz="2400" dirty="0"/>
              <a:t>“interrupção da gravidez”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02877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 mera interrupção da gravidez não é suficiente, por si só, para a tipificação da conduta “aborto”. O feto pode ser expulso do ventre materno e sobreviver ou pode ser morto com uma segunda conduta punível (homicídio, infanticídio).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Por outro lado, </a:t>
            </a:r>
            <a:r>
              <a:rPr lang="pt-BR" sz="2400" dirty="0">
                <a:solidFill>
                  <a:srgbClr val="FF0000"/>
                </a:solidFill>
              </a:rPr>
              <a:t>a expulsão do feto não é imperiosa</a:t>
            </a:r>
            <a:r>
              <a:rPr lang="pt-BR" sz="2400" dirty="0"/>
              <a:t>. Há casos em que o embrião é objeto de um processo de autólise, que termina com sua reabsorção pelo organismo materno. </a:t>
            </a:r>
            <a:r>
              <a:rPr lang="pt-BR" sz="2400" dirty="0">
                <a:solidFill>
                  <a:srgbClr val="FF0000"/>
                </a:solidFill>
              </a:rPr>
              <a:t>Se for necessária a expulsão do feto, não haveria aborto punível nesses casos.</a:t>
            </a:r>
          </a:p>
        </p:txBody>
      </p:sp>
    </p:spTree>
    <p:extLst>
      <p:ext uri="{BB962C8B-B14F-4D97-AF65-F5344CB8AC3E}">
        <p14:creationId xmlns:p14="http://schemas.microsoft.com/office/powerpoint/2010/main" val="16886054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>
                <a:solidFill>
                  <a:srgbClr val="FF0000"/>
                </a:solidFill>
              </a:rPr>
              <a:t>O aborto consiste, portanto, na morte dada ao nascituro </a:t>
            </a:r>
            <a:r>
              <a:rPr lang="pt-BR" sz="2400" i="1" dirty="0" err="1">
                <a:solidFill>
                  <a:srgbClr val="FF0000"/>
                </a:solidFill>
              </a:rPr>
              <a:t>intra</a:t>
            </a:r>
            <a:r>
              <a:rPr lang="pt-BR" sz="2400" i="1" dirty="0">
                <a:solidFill>
                  <a:srgbClr val="FF0000"/>
                </a:solidFill>
              </a:rPr>
              <a:t> </a:t>
            </a:r>
            <a:r>
              <a:rPr lang="pt-BR" sz="2400" i="1" dirty="0" err="1">
                <a:solidFill>
                  <a:srgbClr val="FF0000"/>
                </a:solidFill>
              </a:rPr>
              <a:t>uterum</a:t>
            </a:r>
            <a:r>
              <a:rPr lang="pt-BR" sz="2400" dirty="0">
                <a:solidFill>
                  <a:srgbClr val="FF0000"/>
                </a:solidFill>
              </a:rPr>
              <a:t> ou pela provocação de sua expulsão.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É indispensável a prova de que o ser e gestação se encontrava vivo quando da intervenção abortiva e de </a:t>
            </a:r>
            <a:r>
              <a:rPr lang="pt-BR" sz="2400" u="sng" dirty="0"/>
              <a:t>que sua morte deu-se em decorrência da mesma.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 morte do nascituro </a:t>
            </a:r>
            <a:r>
              <a:rPr lang="pt-BR" sz="2400" b="1" dirty="0">
                <a:solidFill>
                  <a:srgbClr val="FF0000"/>
                </a:solidFill>
              </a:rPr>
              <a:t>deve ser consequência direta das manobras abortivas</a:t>
            </a:r>
            <a:r>
              <a:rPr lang="pt-BR" sz="2400" b="1" dirty="0"/>
              <a:t> </a:t>
            </a:r>
            <a:r>
              <a:rPr lang="pt-BR" sz="2400" dirty="0"/>
              <a:t>ou da própria </a:t>
            </a:r>
            <a:r>
              <a:rPr lang="pt-BR" sz="2400" b="1" dirty="0">
                <a:solidFill>
                  <a:srgbClr val="FF0000"/>
                </a:solidFill>
              </a:rPr>
              <a:t>imaturidade do feto para sobreviver</a:t>
            </a:r>
            <a:r>
              <a:rPr lang="pt-BR" sz="2400" dirty="0"/>
              <a:t>, quando sua expulsão do ventre materno deu-se em razão de tais manobras.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010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>
                <a:solidFill>
                  <a:srgbClr val="FF0000"/>
                </a:solidFill>
              </a:rPr>
              <a:t>O termo inicial para a prática do crime de aborto é o começo da gravidez.</a:t>
            </a: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algn="just">
              <a:buFontTx/>
              <a:buChar char="-"/>
            </a:pPr>
            <a:r>
              <a:rPr lang="pt-BR" sz="2400" dirty="0"/>
              <a:t>Marco biológico: fecundação</a:t>
            </a:r>
          </a:p>
          <a:p>
            <a:pPr algn="just">
              <a:buFontTx/>
              <a:buChar char="-"/>
            </a:pPr>
            <a:r>
              <a:rPr lang="pt-BR" sz="2400" dirty="0"/>
              <a:t>Marco jurídico: implantação do óvulo fecundado no endométrio, ou seja, com a fixação do óvulo no útero materno (nidação).</a:t>
            </a:r>
          </a:p>
          <a:p>
            <a:pPr algn="just">
              <a:buFontTx/>
              <a:buChar char="-"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Portanto, o termo inicial para a prática do crime de aborto é a nidação.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Termo final para a prática do aborto: </a:t>
            </a:r>
            <a:r>
              <a:rPr lang="pt-BR" sz="2400" dirty="0"/>
              <a:t>Início do parto.</a:t>
            </a:r>
          </a:p>
        </p:txBody>
      </p:sp>
    </p:spTree>
    <p:extLst>
      <p:ext uri="{BB962C8B-B14F-4D97-AF65-F5344CB8AC3E}">
        <p14:creationId xmlns:p14="http://schemas.microsoft.com/office/powerpoint/2010/main" val="425105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objetiva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É indiferente o meio executivo utilizado, desde que idôneo à produção do aborto (delito de forma livre).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Ex.: Químicos; físicos; psíquicos.</a:t>
            </a:r>
          </a:p>
        </p:txBody>
      </p:sp>
    </p:spTree>
    <p:extLst>
      <p:ext uri="{BB962C8B-B14F-4D97-AF65-F5344CB8AC3E}">
        <p14:creationId xmlns:p14="http://schemas.microsoft.com/office/powerpoint/2010/main" val="30540702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subjetiva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Dolo – consciência e vontade de produzir a morte do feto.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Obs.: Dolo eventual.</a:t>
            </a:r>
          </a:p>
          <a:p>
            <a:pPr algn="just">
              <a:buFontTx/>
              <a:buChar char="-"/>
            </a:pPr>
            <a:r>
              <a:rPr lang="pt-BR" sz="2400" dirty="0"/>
              <a:t>Tentar promover um nascimento prematuro para fins de herança;</a:t>
            </a:r>
          </a:p>
          <a:p>
            <a:pPr algn="just">
              <a:buFontTx/>
              <a:buChar char="-"/>
            </a:pPr>
            <a:r>
              <a:rPr lang="pt-BR" sz="2400" dirty="0"/>
              <a:t>Mulher grávida que se entrega às atividades esportivas de alto impacto e, prevendo a possibilidade de abortar, assume o risco do evento;</a:t>
            </a:r>
          </a:p>
          <a:p>
            <a:pPr algn="just">
              <a:buFontTx/>
              <a:buChar char="-"/>
            </a:pPr>
            <a:r>
              <a:rPr lang="pt-BR" sz="2400" dirty="0"/>
              <a:t>Agressão dirigida à mulher grávida x lesão corporal gravíssima (art. 129, §2º, V, CP).</a:t>
            </a:r>
          </a:p>
          <a:p>
            <a:pPr algn="just">
              <a:buFontTx/>
              <a:buChar char="-"/>
            </a:pPr>
            <a:r>
              <a:rPr lang="pt-BR" sz="2400" dirty="0"/>
              <a:t>Homicídio de mulher grávida.</a:t>
            </a:r>
          </a:p>
          <a:p>
            <a:pPr algn="just">
              <a:buFontTx/>
              <a:buChar char="-"/>
            </a:pPr>
            <a:r>
              <a:rPr lang="pt-BR" sz="2400" dirty="0"/>
              <a:t>Gestante que tenta o suicídio.</a:t>
            </a:r>
          </a:p>
        </p:txBody>
      </p:sp>
    </p:spTree>
    <p:extLst>
      <p:ext uri="{BB962C8B-B14F-4D97-AF65-F5344CB8AC3E}">
        <p14:creationId xmlns:p14="http://schemas.microsoft.com/office/powerpoint/2010/main" val="6280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 err="1"/>
              <a:t>Arts</a:t>
            </a:r>
            <a:r>
              <a:rPr lang="pt-BR" sz="4000" dirty="0"/>
              <a:t>. 124 a 128 –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Tipicidade subjetiva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Não há a modalidade culposa.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Obs.: O terceiro que culposamente provoca o aborto, responde por lesão corporal culposa.</a:t>
            </a:r>
          </a:p>
        </p:txBody>
      </p:sp>
    </p:spTree>
    <p:extLst>
      <p:ext uri="{BB962C8B-B14F-4D97-AF65-F5344CB8AC3E}">
        <p14:creationId xmlns:p14="http://schemas.microsoft.com/office/powerpoint/2010/main" val="307707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 – Homicídio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sz="2400" b="1" dirty="0"/>
              <a:t>Tipicidade subjetiva</a:t>
            </a:r>
          </a:p>
          <a:p>
            <a:pPr marL="0" indent="0" algn="just">
              <a:buNone/>
            </a:pPr>
            <a:endParaRPr lang="pt-BR" sz="2400" b="1" dirty="0"/>
          </a:p>
          <a:p>
            <a:pPr algn="just">
              <a:buFontTx/>
              <a:buChar char="-"/>
            </a:pPr>
            <a:r>
              <a:rPr lang="pt-BR" sz="2400" b="1" dirty="0"/>
              <a:t>Tipo subjetivo: </a:t>
            </a:r>
            <a:r>
              <a:rPr lang="pt-BR" sz="2400" dirty="0"/>
              <a:t>dolo (direto ou eventual), entendido como consciência e vontade de realização dos elementos objetivos do tipo.</a:t>
            </a:r>
          </a:p>
          <a:p>
            <a:pPr algn="just">
              <a:buFontTx/>
              <a:buChar char="-"/>
            </a:pPr>
            <a:r>
              <a:rPr lang="pt-BR" sz="2400" dirty="0"/>
              <a:t>É perfeitamente possível o delito de homicídio por omissão (art. 13, §2º, CP).</a:t>
            </a:r>
          </a:p>
          <a:p>
            <a:pPr algn="just">
              <a:buFontTx/>
              <a:buChar char="-"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43841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/>
              <a:t>Espécies de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err="1"/>
              <a:t>Autoaborto</a:t>
            </a:r>
            <a:r>
              <a:rPr lang="pt-BR" sz="2400" b="1" dirty="0"/>
              <a:t> e aborto consentido (art. 124, CP)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>
              <a:buFontTx/>
              <a:buChar char="-"/>
            </a:pPr>
            <a:r>
              <a:rPr lang="pt-BR" sz="2400" dirty="0"/>
              <a:t>Delito especial próprio (</a:t>
            </a:r>
            <a:r>
              <a:rPr lang="pt-BR" sz="2400" dirty="0" err="1"/>
              <a:t>autoaborto</a:t>
            </a:r>
            <a:r>
              <a:rPr lang="pt-BR" sz="2400" dirty="0"/>
              <a:t>);</a:t>
            </a:r>
          </a:p>
          <a:p>
            <a:pPr algn="just">
              <a:buFontTx/>
              <a:buChar char="-"/>
            </a:pPr>
            <a:r>
              <a:rPr lang="pt-BR" sz="2400" dirty="0"/>
              <a:t>O mero consentimento para que se realize o aborto, sem a prática da manobra abortiva por parte da mulher grávida, tipifica a segunda parte do art. 124. O terceiro que realiza o aborto, pratica o tipo do art. 126.</a:t>
            </a:r>
          </a:p>
          <a:p>
            <a:pPr algn="just">
              <a:buFontTx/>
              <a:buChar char="-"/>
            </a:pPr>
            <a:r>
              <a:rPr lang="pt-BR" sz="2400" dirty="0"/>
              <a:t>A coautoria, portanto, não é admissível no </a:t>
            </a:r>
            <a:r>
              <a:rPr lang="pt-BR" sz="2400" dirty="0" err="1"/>
              <a:t>autoaborto</a:t>
            </a:r>
            <a:r>
              <a:rPr lang="pt-BR" sz="2400" dirty="0"/>
              <a:t> (participação é possível);</a:t>
            </a:r>
          </a:p>
          <a:p>
            <a:pPr algn="just">
              <a:buFontTx/>
              <a:buChar char="-"/>
            </a:pPr>
            <a:endParaRPr lang="pt-BR" sz="2400" dirty="0"/>
          </a:p>
          <a:p>
            <a:pPr algn="just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797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/>
              <a:t>Espécies de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/>
              <a:t>Aborto provocado por terceiro (art. 125 e 126, CP)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Art. 125 - </a:t>
            </a:r>
            <a:r>
              <a:rPr lang="pt-BR" sz="2400" dirty="0"/>
              <a:t>Provocar aborto, sem o consentimento da gestante:</a:t>
            </a:r>
          </a:p>
          <a:p>
            <a:pPr marL="0" indent="0" algn="just">
              <a:buNone/>
            </a:pPr>
            <a:r>
              <a:rPr lang="pt-BR" sz="2400" dirty="0"/>
              <a:t>Pena - reclusão, de </a:t>
            </a:r>
            <a:r>
              <a:rPr lang="pt-BR" sz="2400" dirty="0">
                <a:solidFill>
                  <a:srgbClr val="FF0000"/>
                </a:solidFill>
              </a:rPr>
              <a:t>três a dez anos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Art. 126 - </a:t>
            </a:r>
            <a:r>
              <a:rPr lang="pt-BR" sz="2400" dirty="0"/>
              <a:t>Provocar aborto com o consentimento da gestante:  </a:t>
            </a:r>
          </a:p>
          <a:p>
            <a:pPr marL="0" indent="0" algn="just">
              <a:buNone/>
            </a:pPr>
            <a:r>
              <a:rPr lang="pt-BR" sz="2400" dirty="0"/>
              <a:t>Pena - reclusão, de </a:t>
            </a:r>
            <a:r>
              <a:rPr lang="pt-BR" sz="2400" dirty="0">
                <a:solidFill>
                  <a:srgbClr val="FF0000"/>
                </a:solidFill>
              </a:rPr>
              <a:t>um a quatro anos.</a:t>
            </a:r>
          </a:p>
          <a:p>
            <a:pPr marL="0" indent="0" algn="just">
              <a:buNone/>
            </a:pPr>
            <a:r>
              <a:rPr lang="pt-BR" sz="2400" b="1" dirty="0"/>
              <a:t>Parágrafo único. Aplica-se a pena do artigo anterior, se a gestante não é maior de quatorze anos, ou é alienada ou débil mental, ou se o consentimento é obtido mediante fraude, grave ameaça ou violência.</a:t>
            </a:r>
          </a:p>
          <a:p>
            <a:pPr algn="just">
              <a:buFontTx/>
              <a:buChar char="-"/>
            </a:pPr>
            <a:endParaRPr lang="pt-BR" sz="2400" dirty="0"/>
          </a:p>
          <a:p>
            <a:pPr algn="just">
              <a:buFontTx/>
              <a:buChar char="-"/>
            </a:pPr>
            <a:r>
              <a:rPr lang="pt-BR" sz="2400" dirty="0"/>
              <a:t>E se a gestante revoga o consentimento?</a:t>
            </a:r>
          </a:p>
          <a:p>
            <a:pPr algn="just">
              <a:buFontTx/>
              <a:buChar char="-"/>
            </a:pPr>
            <a:r>
              <a:rPr lang="pt-BR" sz="2400" dirty="0"/>
              <a:t>E se o agente acredita que há o consentimento?</a:t>
            </a:r>
          </a:p>
        </p:txBody>
      </p:sp>
    </p:spTree>
    <p:extLst>
      <p:ext uri="{BB962C8B-B14F-4D97-AF65-F5344CB8AC3E}">
        <p14:creationId xmlns:p14="http://schemas.microsoft.com/office/powerpoint/2010/main" val="42662653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/>
              <a:t>Espécies de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Aborto qualificado pelo resultado (art. 127, CP)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Art. 127 - As penas cominadas nos dois artigos anteriores são aumentadas de um terço, se, em </a:t>
            </a:r>
            <a:r>
              <a:rPr lang="pt-BR" sz="2400" dirty="0" err="1"/>
              <a:t>conseqüência</a:t>
            </a:r>
            <a:r>
              <a:rPr lang="pt-BR" sz="2400" dirty="0"/>
              <a:t> do aborto ou dos meios empregados para provocá-lo, a gestante sofre lesão corporal de natureza grave; e são duplicadas, se, por qualquer dessas      causas, lhe sobrevém a morte.</a:t>
            </a:r>
          </a:p>
        </p:txBody>
      </p:sp>
    </p:spTree>
    <p:extLst>
      <p:ext uri="{BB962C8B-B14F-4D97-AF65-F5344CB8AC3E}">
        <p14:creationId xmlns:p14="http://schemas.microsoft.com/office/powerpoint/2010/main" val="26505052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/>
              <a:t>Espécies de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/>
              <a:t>Aborto qualificado pelo resultado (art. 127, CP)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Art. 127 - As penas cominadas nos dois artigos anteriores são aumentadas de um terço, se, </a:t>
            </a:r>
            <a:r>
              <a:rPr lang="pt-BR" sz="2400" dirty="0">
                <a:solidFill>
                  <a:srgbClr val="FF0000"/>
                </a:solidFill>
              </a:rPr>
              <a:t>em </a:t>
            </a:r>
            <a:r>
              <a:rPr lang="pt-BR" sz="2400" dirty="0" err="1">
                <a:solidFill>
                  <a:srgbClr val="FF0000"/>
                </a:solidFill>
              </a:rPr>
              <a:t>conseqüência</a:t>
            </a:r>
            <a:r>
              <a:rPr lang="pt-BR" sz="2400" dirty="0">
                <a:solidFill>
                  <a:srgbClr val="FF0000"/>
                </a:solidFill>
              </a:rPr>
              <a:t> do aborto ou dos meios empregados </a:t>
            </a:r>
            <a:r>
              <a:rPr lang="pt-BR" sz="2400" dirty="0"/>
              <a:t>para provocá-lo, </a:t>
            </a:r>
            <a:r>
              <a:rPr lang="pt-BR" sz="2400" dirty="0">
                <a:solidFill>
                  <a:srgbClr val="FF0000"/>
                </a:solidFill>
              </a:rPr>
              <a:t>a gestante sofre lesão corporal de natureza grave</a:t>
            </a:r>
            <a:r>
              <a:rPr lang="pt-BR" sz="2400" dirty="0"/>
              <a:t>; e são duplicadas, se, por qualquer dessas causas, </a:t>
            </a:r>
            <a:r>
              <a:rPr lang="pt-BR" sz="2400" dirty="0">
                <a:solidFill>
                  <a:srgbClr val="FF0000"/>
                </a:solidFill>
              </a:rPr>
              <a:t>lhe sobrevém a morte.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sz="2400" dirty="0"/>
              <a:t>E se dos meios empregados para provocar o aborto, não advir a morte do feto, embora ocorra a lesão corporal grave ou a morte da gestante?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solidFill>
                  <a:srgbClr val="FF0000"/>
                </a:solidFill>
              </a:rPr>
              <a:t>Aborto qualificado tentado.</a:t>
            </a:r>
          </a:p>
          <a:p>
            <a:pPr marL="457200" indent="-457200" algn="just">
              <a:buAutoNum type="alphaLcParenR"/>
            </a:pPr>
            <a:r>
              <a:rPr lang="pt-BR" sz="2400" dirty="0">
                <a:solidFill>
                  <a:srgbClr val="FF0000"/>
                </a:solidFill>
              </a:rPr>
              <a:t>Aborto qualificado consumado.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sz="2400" dirty="0"/>
              <a:t>E se a lesão corporal produzida é consequência normal da intervenção abortiva realizada?</a:t>
            </a:r>
          </a:p>
        </p:txBody>
      </p:sp>
    </p:spTree>
    <p:extLst>
      <p:ext uri="{BB962C8B-B14F-4D97-AF65-F5344CB8AC3E}">
        <p14:creationId xmlns:p14="http://schemas.microsoft.com/office/powerpoint/2010/main" val="16274400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126610"/>
            <a:ext cx="11141612" cy="1111348"/>
          </a:xfrm>
        </p:spPr>
        <p:txBody>
          <a:bodyPr>
            <a:normAutofit/>
          </a:bodyPr>
          <a:lstStyle/>
          <a:p>
            <a:r>
              <a:rPr lang="pt-BR" sz="4000" dirty="0"/>
              <a:t>Espécies de aborto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237958"/>
            <a:ext cx="11141612" cy="56200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Aborto necessário e aborto no caso de gravidez resultante de estupro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Art. 128 - Não se pune o aborto praticado por médico: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Aborto necessário</a:t>
            </a:r>
          </a:p>
          <a:p>
            <a:pPr marL="0" indent="0" algn="just">
              <a:buNone/>
            </a:pPr>
            <a:r>
              <a:rPr lang="pt-BR" sz="2400" dirty="0"/>
              <a:t>I - se não há outro meio de salvar a vida da gestante;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Aborto no caso de gravidez resultante de estupro</a:t>
            </a:r>
          </a:p>
          <a:p>
            <a:pPr marL="0" indent="0" algn="just">
              <a:buNone/>
            </a:pPr>
            <a:r>
              <a:rPr lang="pt-BR" sz="2400" dirty="0"/>
              <a:t>II - se a gravidez resulta de estupro e o aborto é precedido de consentimento da gestante ou, quando incapaz, de seu representante legal.</a:t>
            </a:r>
          </a:p>
        </p:txBody>
      </p:sp>
    </p:spTree>
    <p:extLst>
      <p:ext uri="{BB962C8B-B14F-4D97-AF65-F5344CB8AC3E}">
        <p14:creationId xmlns:p14="http://schemas.microsoft.com/office/powerpoint/2010/main" val="90184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 – Homicídio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sz="2400" b="1" dirty="0"/>
              <a:t>Consumação: </a:t>
            </a:r>
            <a:r>
              <a:rPr lang="pt-BR" sz="2400" dirty="0"/>
              <a:t>morte encefálica, encerramento das atividades cerebrais. (Necessário exame de corpo de delito direto ou indireto, art. 158, CPP.)</a:t>
            </a:r>
            <a:endParaRPr lang="pt-BR" sz="2400" b="1" dirty="0"/>
          </a:p>
          <a:p>
            <a:pPr marL="0" indent="0" algn="just">
              <a:buNone/>
            </a:pPr>
            <a:endParaRPr lang="pt-BR" sz="2400" b="1" dirty="0"/>
          </a:p>
          <a:p>
            <a:pPr algn="just">
              <a:buFontTx/>
              <a:buChar char="-"/>
            </a:pPr>
            <a:r>
              <a:rPr lang="pt-BR" sz="2400" b="1" dirty="0"/>
              <a:t>Tentativa: </a:t>
            </a:r>
            <a:r>
              <a:rPr lang="pt-BR" sz="2400" dirty="0"/>
              <a:t>Possível.</a:t>
            </a:r>
          </a:p>
          <a:p>
            <a:pPr algn="just">
              <a:buFontTx/>
              <a:buChar char="-"/>
            </a:pPr>
            <a:endParaRPr lang="pt-BR" sz="2400" dirty="0"/>
          </a:p>
          <a:p>
            <a:pPr algn="just"/>
            <a:r>
              <a:rPr lang="pt-BR" sz="2400" b="1" dirty="0"/>
              <a:t>CLASSIFICAÇÃO:</a:t>
            </a:r>
          </a:p>
          <a:p>
            <a:pPr marL="0" indent="0" algn="just">
              <a:buNone/>
            </a:pPr>
            <a:r>
              <a:rPr lang="pt-BR" sz="2400" dirty="0"/>
              <a:t>Comum; material; de forma livre; comissivo (como regra); instantâneo; de dano; unissubjetivo; plurissubsistente.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2914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§1º – Homicídio privilegiado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sz="2400" b="1" dirty="0"/>
              <a:t>Trata-se de uma causa especial de diminuição de pena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a) </a:t>
            </a:r>
            <a:r>
              <a:rPr lang="pt-BR" sz="2400" b="1" dirty="0"/>
              <a:t>relevante valor social ou moral: </a:t>
            </a:r>
            <a:r>
              <a:rPr lang="pt-BR" sz="2400" dirty="0"/>
              <a:t>relevante </a:t>
            </a:r>
            <a:r>
              <a:rPr lang="pt-BR" sz="2400" dirty="0">
                <a:solidFill>
                  <a:srgbClr val="FF0000"/>
                </a:solidFill>
              </a:rPr>
              <a:t>valor</a:t>
            </a:r>
            <a:r>
              <a:rPr lang="pt-BR" sz="2400" dirty="0"/>
              <a:t> é algo importante ou de elevada qualidade em determinada sociedade (patriotismo, lealdade, fidelidade, amor paterno ou materno etc.).</a:t>
            </a:r>
          </a:p>
          <a:p>
            <a:pPr marL="0" indent="0" algn="just">
              <a:buNone/>
            </a:pPr>
            <a:r>
              <a:rPr lang="pt-BR" sz="2400" dirty="0"/>
              <a:t>Na </a:t>
            </a:r>
            <a:r>
              <a:rPr lang="pt-BR" sz="2400" dirty="0">
                <a:solidFill>
                  <a:srgbClr val="FF0000"/>
                </a:solidFill>
              </a:rPr>
              <a:t>ótica social</a:t>
            </a:r>
            <a:r>
              <a:rPr lang="pt-BR" sz="2400" dirty="0"/>
              <a:t>, esses valores envolvem interesse de ordem geral ou coletiva (matar o traidor da pátria). Na visão </a:t>
            </a:r>
            <a:r>
              <a:rPr lang="pt-BR" sz="2400" dirty="0">
                <a:solidFill>
                  <a:srgbClr val="FF0000"/>
                </a:solidFill>
              </a:rPr>
              <a:t>moral</a:t>
            </a:r>
            <a:r>
              <a:rPr lang="pt-BR" sz="2400" dirty="0"/>
              <a:t>, os valores concentram-se em interesse particular ou específico (matar o traficante que viciou seu filho; homicídio </a:t>
            </a:r>
            <a:r>
              <a:rPr lang="pt-BR" sz="2400" dirty="0" err="1"/>
              <a:t>eutanástico</a:t>
            </a:r>
            <a:r>
              <a:rPr lang="pt-BR" sz="2400" dirty="0"/>
              <a:t>);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8479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§1º – Homicídio privilegiado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sz="2400" b="1" dirty="0"/>
              <a:t>Trata-se de uma causa especial de diminuição de pena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dirty="0"/>
              <a:t>b) </a:t>
            </a:r>
            <a:r>
              <a:rPr lang="pt-BR" sz="2400" b="1" dirty="0"/>
              <a:t>domínio de violenta emoção logo em seguida a injusta provocação da vítima: </a:t>
            </a:r>
            <a:r>
              <a:rPr lang="pt-BR" sz="2400" dirty="0"/>
              <a:t>emoção é a excitação de um sentimento (amor, ódio, rancor). Provocação não é agressão.</a:t>
            </a:r>
          </a:p>
          <a:p>
            <a:pPr marL="0" indent="0" algn="just">
              <a:buNone/>
            </a:pPr>
            <a:r>
              <a:rPr lang="pt-BR" sz="2400" dirty="0"/>
              <a:t>Se o agente está </a:t>
            </a:r>
            <a:r>
              <a:rPr lang="pt-BR" sz="2400" u="sng" dirty="0">
                <a:solidFill>
                  <a:srgbClr val="FF0000"/>
                </a:solidFill>
              </a:rPr>
              <a:t>dominado</a:t>
            </a:r>
            <a:r>
              <a:rPr lang="pt-BR" sz="2400" dirty="0"/>
              <a:t> (fortemente envolvido) pela </a:t>
            </a:r>
            <a:r>
              <a:rPr lang="pt-BR" sz="2400" u="sng" dirty="0">
                <a:solidFill>
                  <a:srgbClr val="FF0000"/>
                </a:solidFill>
              </a:rPr>
              <a:t>violenta</a:t>
            </a:r>
            <a:r>
              <a:rPr lang="pt-BR" sz="2400" dirty="0"/>
              <a:t> (forte ou intensa) </a:t>
            </a:r>
            <a:r>
              <a:rPr lang="pt-BR" sz="2400" u="sng" dirty="0">
                <a:solidFill>
                  <a:srgbClr val="FF0000"/>
                </a:solidFill>
              </a:rPr>
              <a:t>emoção</a:t>
            </a:r>
            <a:r>
              <a:rPr lang="pt-BR" sz="2400" dirty="0"/>
              <a:t> (excitação sentimental), justamente porque foi, </a:t>
            </a:r>
            <a:r>
              <a:rPr lang="pt-BR" sz="2400" dirty="0">
                <a:solidFill>
                  <a:srgbClr val="FF0000"/>
                </a:solidFill>
              </a:rPr>
              <a:t>antes, provocado injustamente </a:t>
            </a:r>
            <a:r>
              <a:rPr lang="pt-BR" sz="2400" dirty="0"/>
              <a:t>(sem razão plausível), pode significar, como decorrência lógica, a </a:t>
            </a:r>
            <a:r>
              <a:rPr lang="pt-BR" sz="2400" dirty="0">
                <a:solidFill>
                  <a:srgbClr val="FF0000"/>
                </a:solidFill>
              </a:rPr>
              <a:t>perda do autocontrole</a:t>
            </a:r>
            <a:r>
              <a:rPr lang="pt-BR" sz="2400" dirty="0"/>
              <a:t> que muitos têm quando sofrem qualquer tipo de agressão sem causa legítima. </a:t>
            </a:r>
            <a:r>
              <a:rPr lang="pt-BR" sz="2400" dirty="0">
                <a:solidFill>
                  <a:srgbClr val="FF0000"/>
                </a:solidFill>
              </a:rPr>
              <a:t>Desencadeado o descontrole, surge o homicídio.</a:t>
            </a:r>
          </a:p>
          <a:p>
            <a:pPr algn="just"/>
            <a:r>
              <a:rPr lang="pt-BR" sz="2400" b="1" dirty="0"/>
              <a:t>Obs.: Se não há o DOMÍNIO DE VIOLENTA EMOÇÃO, poderá existir a atenuante do art. 65, III, c, do CP.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0237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23FD2-97BF-456B-B429-897804BE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121, §2º – Homicídio qualificado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4960C-0071-40AC-8D7D-863690A6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709530"/>
            <a:ext cx="10372874" cy="499607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É o homicídio impulsionado por </a:t>
            </a:r>
            <a:r>
              <a:rPr lang="pt-BR" sz="2400" dirty="0">
                <a:solidFill>
                  <a:srgbClr val="FF0000"/>
                </a:solidFill>
              </a:rPr>
              <a:t>certos motivos ou praticados com o recurso de determinados meios, que denotem crueldade, insídia ou perigo comum, de forma a dificultar ou tornar impossível a defesa da vítima ou se perpetrado com o objetivo de atingir fins especialmente reprováveis </a:t>
            </a:r>
            <a:r>
              <a:rPr lang="pt-BR" sz="2400" dirty="0"/>
              <a:t>(ocultar outro crime, execução, assegurar a execução de um crime, etc.).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/>
              <a:t>a) motivo torpe, </a:t>
            </a:r>
            <a:r>
              <a:rPr lang="pt-BR" sz="2400" b="1" u="sng" dirty="0"/>
              <a:t>dentre os quais </a:t>
            </a:r>
            <a:r>
              <a:rPr lang="pt-BR" sz="2400" b="1" dirty="0"/>
              <a:t>a paga ou promessa de recompensa: </a:t>
            </a:r>
            <a:r>
              <a:rPr lang="pt-BR" sz="2400" dirty="0"/>
              <a:t>torpe é atributo do que é repugnante, indecente, ignóbil, logo, </a:t>
            </a:r>
            <a:r>
              <a:rPr lang="pt-BR" sz="2400" dirty="0">
                <a:solidFill>
                  <a:srgbClr val="FF0000"/>
                </a:solidFill>
              </a:rPr>
              <a:t>provocador de excessiva repulsa à sociedade </a:t>
            </a:r>
            <a:r>
              <a:rPr lang="pt-BR" sz="2400" dirty="0"/>
              <a:t>(ex.: o traficante elimina o rival para dominar o comércio de drogas em determinada região). 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94974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375</TotalTime>
  <Words>4053</Words>
  <Application>Microsoft Office PowerPoint</Application>
  <PresentationFormat>Widescreen</PresentationFormat>
  <Paragraphs>371</Paragraphs>
  <Slides>54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60" baseType="lpstr">
      <vt:lpstr>Arial</vt:lpstr>
      <vt:lpstr>Calibri</vt:lpstr>
      <vt:lpstr>Rockwell</vt:lpstr>
      <vt:lpstr>Rockwell Condensed</vt:lpstr>
      <vt:lpstr>Wingdings</vt:lpstr>
      <vt:lpstr>Tipo de Madeira</vt:lpstr>
      <vt:lpstr>Direito Penal III (Crimes em Espécie I)</vt:lpstr>
      <vt:lpstr>Art. 121 – Homicídio</vt:lpstr>
      <vt:lpstr>Art. 121 – Homicídio</vt:lpstr>
      <vt:lpstr>Art. 121 – Homicídio</vt:lpstr>
      <vt:lpstr>Art. 121 – Homicídio</vt:lpstr>
      <vt:lpstr>Art. 121 – Homicídio</vt:lpstr>
      <vt:lpstr>Art. 121, §1º – Homicídio privilegiado</vt:lpstr>
      <vt:lpstr>Art. 121, §1º – Homicídio privilegiado</vt:lpstr>
      <vt:lpstr>Art. 121, §2º – Homicídio qualificado</vt:lpstr>
      <vt:lpstr>Art. 121, §2º – Homicídio qualificado</vt:lpstr>
      <vt:lpstr>Art. 121, §2º – Homicídio qualificado</vt:lpstr>
      <vt:lpstr>Art. 121, §2º – Homicídio qualificado</vt:lpstr>
      <vt:lpstr>Art. 121, §2º – Homicídio qualificado</vt:lpstr>
      <vt:lpstr>Art. 121, §2º – Homicídio qualificado</vt:lpstr>
      <vt:lpstr>Art. 121, §2º – Homicídio qualificado</vt:lpstr>
      <vt:lpstr>Art. 121, §2º – Homicídio qualificado</vt:lpstr>
      <vt:lpstr>Art. 121, §2º – Homicídio qualificado</vt:lpstr>
      <vt:lpstr>Art. 121, §2º – Concurso de qualificadoras</vt:lpstr>
      <vt:lpstr>Causa de aumento</vt:lpstr>
      <vt:lpstr>Do Homicídio qualificado-privilegiado</vt:lpstr>
      <vt:lpstr>Do homicídio culposo; Do PERDÃO JUDICIAL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122 – Induzimento, instigação ou auxílio ao suicídio</vt:lpstr>
      <vt:lpstr>Art. 123 – INFANTICÍDIO</vt:lpstr>
      <vt:lpstr>Art. 123 – INFANTICÍDIO</vt:lpstr>
      <vt:lpstr>Art. 123 – INFANTICÍDIO</vt:lpstr>
      <vt:lpstr>Art. 123 – INFANTICÍDIO</vt:lpstr>
      <vt:lpstr>Art. 123 – INFANTICÍDIO</vt:lpstr>
      <vt:lpstr>Art. 123 – INFANTICÍDIO</vt:lpstr>
      <vt:lpstr>Art. 123 – INFANTICÍDIO</vt:lpstr>
      <vt:lpstr>Art. 123 – INFANTICÍDIO</vt:lpstr>
      <vt:lpstr>Art. 123 – INFANTICÍDIO</vt:lpstr>
      <vt:lpstr>Arts. 124 a 128 – aborto</vt:lpstr>
      <vt:lpstr>Arts. 124 a 128 – aborto</vt:lpstr>
      <vt:lpstr>Arts. 124 a 128 – aborto</vt:lpstr>
      <vt:lpstr>Arts. 124 a 128 – aborto</vt:lpstr>
      <vt:lpstr>Arts. 124 a 128 – aborto</vt:lpstr>
      <vt:lpstr>Arts. 124 a 128 – aborto</vt:lpstr>
      <vt:lpstr>Arts. 124 a 128 – aborto</vt:lpstr>
      <vt:lpstr>Arts. 124 a 128 – aborto</vt:lpstr>
      <vt:lpstr>Arts. 124 a 128 – aborto</vt:lpstr>
      <vt:lpstr>Arts. 124 a 128 – aborto</vt:lpstr>
      <vt:lpstr>Espécies de aborto</vt:lpstr>
      <vt:lpstr>Espécies de aborto</vt:lpstr>
      <vt:lpstr>Espécies de aborto</vt:lpstr>
      <vt:lpstr>Espécies de aborto</vt:lpstr>
      <vt:lpstr>Espécies de aborto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Penal III (Crimes em Espécie I)</dc:title>
  <dc:creator>Marcelo</dc:creator>
  <cp:lastModifiedBy>Marcelo Santiago</cp:lastModifiedBy>
  <cp:revision>5</cp:revision>
  <dcterms:created xsi:type="dcterms:W3CDTF">2017-08-16T18:56:06Z</dcterms:created>
  <dcterms:modified xsi:type="dcterms:W3CDTF">2017-09-06T20:16:29Z</dcterms:modified>
</cp:coreProperties>
</file>