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0" r:id="rId2"/>
  </p:sldMasterIdLst>
  <p:notesMasterIdLst>
    <p:notesMasterId r:id="rId160"/>
  </p:notesMasterIdLst>
  <p:sldIdLst>
    <p:sldId id="256" r:id="rId3"/>
    <p:sldId id="258" r:id="rId4"/>
    <p:sldId id="263" r:id="rId5"/>
    <p:sldId id="259" r:id="rId6"/>
    <p:sldId id="260" r:id="rId7"/>
    <p:sldId id="272" r:id="rId8"/>
    <p:sldId id="283" r:id="rId9"/>
    <p:sldId id="261" r:id="rId10"/>
    <p:sldId id="262" r:id="rId11"/>
    <p:sldId id="269" r:id="rId12"/>
    <p:sldId id="270" r:id="rId13"/>
    <p:sldId id="264" r:id="rId14"/>
    <p:sldId id="266" r:id="rId15"/>
    <p:sldId id="268" r:id="rId16"/>
    <p:sldId id="271" r:id="rId17"/>
    <p:sldId id="267" r:id="rId18"/>
    <p:sldId id="273" r:id="rId19"/>
    <p:sldId id="278" r:id="rId20"/>
    <p:sldId id="279" r:id="rId21"/>
    <p:sldId id="280" r:id="rId22"/>
    <p:sldId id="274" r:id="rId23"/>
    <p:sldId id="275" r:id="rId24"/>
    <p:sldId id="276" r:id="rId25"/>
    <p:sldId id="277" r:id="rId26"/>
    <p:sldId id="282" r:id="rId27"/>
    <p:sldId id="284" r:id="rId28"/>
    <p:sldId id="285" r:id="rId29"/>
    <p:sldId id="287" r:id="rId30"/>
    <p:sldId id="288" r:id="rId31"/>
    <p:sldId id="281" r:id="rId32"/>
    <p:sldId id="289" r:id="rId33"/>
    <p:sldId id="286" r:id="rId34"/>
    <p:sldId id="290" r:id="rId35"/>
    <p:sldId id="292" r:id="rId36"/>
    <p:sldId id="293" r:id="rId37"/>
    <p:sldId id="294" r:id="rId38"/>
    <p:sldId id="295" r:id="rId39"/>
    <p:sldId id="296" r:id="rId40"/>
    <p:sldId id="297" r:id="rId41"/>
    <p:sldId id="298" r:id="rId42"/>
    <p:sldId id="414" r:id="rId43"/>
    <p:sldId id="305" r:id="rId44"/>
    <p:sldId id="306" r:id="rId45"/>
    <p:sldId id="299" r:id="rId46"/>
    <p:sldId id="300" r:id="rId47"/>
    <p:sldId id="301" r:id="rId48"/>
    <p:sldId id="302" r:id="rId49"/>
    <p:sldId id="303" r:id="rId50"/>
    <p:sldId id="307" r:id="rId51"/>
    <p:sldId id="309" r:id="rId52"/>
    <p:sldId id="312" r:id="rId53"/>
    <p:sldId id="310" r:id="rId54"/>
    <p:sldId id="311" r:id="rId55"/>
    <p:sldId id="308" r:id="rId56"/>
    <p:sldId id="313" r:id="rId57"/>
    <p:sldId id="314" r:id="rId58"/>
    <p:sldId id="315" r:id="rId59"/>
    <p:sldId id="316" r:id="rId60"/>
    <p:sldId id="317" r:id="rId61"/>
    <p:sldId id="318" r:id="rId62"/>
    <p:sldId id="319" r:id="rId63"/>
    <p:sldId id="320" r:id="rId64"/>
    <p:sldId id="321" r:id="rId65"/>
    <p:sldId id="322" r:id="rId66"/>
    <p:sldId id="323" r:id="rId67"/>
    <p:sldId id="326" r:id="rId68"/>
    <p:sldId id="328" r:id="rId69"/>
    <p:sldId id="327" r:id="rId70"/>
    <p:sldId id="329" r:id="rId71"/>
    <p:sldId id="330" r:id="rId72"/>
    <p:sldId id="331" r:id="rId73"/>
    <p:sldId id="334" r:id="rId74"/>
    <p:sldId id="332" r:id="rId75"/>
    <p:sldId id="333" r:id="rId76"/>
    <p:sldId id="335" r:id="rId77"/>
    <p:sldId id="336" r:id="rId78"/>
    <p:sldId id="337" r:id="rId79"/>
    <p:sldId id="339" r:id="rId80"/>
    <p:sldId id="340" r:id="rId81"/>
    <p:sldId id="338" r:id="rId82"/>
    <p:sldId id="325" r:id="rId83"/>
    <p:sldId id="341" r:id="rId84"/>
    <p:sldId id="342" r:id="rId85"/>
    <p:sldId id="344" r:id="rId86"/>
    <p:sldId id="343" r:id="rId87"/>
    <p:sldId id="346" r:id="rId88"/>
    <p:sldId id="345" r:id="rId89"/>
    <p:sldId id="347" r:id="rId90"/>
    <p:sldId id="349" r:id="rId91"/>
    <p:sldId id="350" r:id="rId92"/>
    <p:sldId id="351" r:id="rId93"/>
    <p:sldId id="415" r:id="rId94"/>
    <p:sldId id="352" r:id="rId95"/>
    <p:sldId id="348" r:id="rId96"/>
    <p:sldId id="416" r:id="rId97"/>
    <p:sldId id="353" r:id="rId98"/>
    <p:sldId id="354" r:id="rId99"/>
    <p:sldId id="355" r:id="rId100"/>
    <p:sldId id="356" r:id="rId101"/>
    <p:sldId id="357" r:id="rId102"/>
    <p:sldId id="358" r:id="rId103"/>
    <p:sldId id="359" r:id="rId104"/>
    <p:sldId id="360" r:id="rId105"/>
    <p:sldId id="361" r:id="rId106"/>
    <p:sldId id="417" r:id="rId107"/>
    <p:sldId id="362" r:id="rId108"/>
    <p:sldId id="363" r:id="rId109"/>
    <p:sldId id="364" r:id="rId110"/>
    <p:sldId id="365" r:id="rId111"/>
    <p:sldId id="366" r:id="rId112"/>
    <p:sldId id="367" r:id="rId113"/>
    <p:sldId id="368" r:id="rId114"/>
    <p:sldId id="369" r:id="rId115"/>
    <p:sldId id="370" r:id="rId116"/>
    <p:sldId id="371" r:id="rId117"/>
    <p:sldId id="373" r:id="rId118"/>
    <p:sldId id="374" r:id="rId119"/>
    <p:sldId id="375" r:id="rId120"/>
    <p:sldId id="372" r:id="rId121"/>
    <p:sldId id="376" r:id="rId122"/>
    <p:sldId id="377" r:id="rId123"/>
    <p:sldId id="378" r:id="rId124"/>
    <p:sldId id="379" r:id="rId125"/>
    <p:sldId id="380" r:id="rId126"/>
    <p:sldId id="382" r:id="rId127"/>
    <p:sldId id="383" r:id="rId128"/>
    <p:sldId id="384" r:id="rId129"/>
    <p:sldId id="385" r:id="rId130"/>
    <p:sldId id="386" r:id="rId131"/>
    <p:sldId id="387" r:id="rId132"/>
    <p:sldId id="388" r:id="rId133"/>
    <p:sldId id="389" r:id="rId134"/>
    <p:sldId id="392" r:id="rId135"/>
    <p:sldId id="390" r:id="rId136"/>
    <p:sldId id="391" r:id="rId137"/>
    <p:sldId id="381" r:id="rId138"/>
    <p:sldId id="393" r:id="rId139"/>
    <p:sldId id="394" r:id="rId140"/>
    <p:sldId id="395" r:id="rId141"/>
    <p:sldId id="396" r:id="rId142"/>
    <p:sldId id="397" r:id="rId143"/>
    <p:sldId id="398" r:id="rId144"/>
    <p:sldId id="399" r:id="rId145"/>
    <p:sldId id="400" r:id="rId146"/>
    <p:sldId id="401" r:id="rId147"/>
    <p:sldId id="403" r:id="rId148"/>
    <p:sldId id="406" r:id="rId149"/>
    <p:sldId id="402" r:id="rId150"/>
    <p:sldId id="405" r:id="rId151"/>
    <p:sldId id="408" r:id="rId152"/>
    <p:sldId id="404" r:id="rId153"/>
    <p:sldId id="407" r:id="rId154"/>
    <p:sldId id="409" r:id="rId155"/>
    <p:sldId id="410" r:id="rId156"/>
    <p:sldId id="411" r:id="rId157"/>
    <p:sldId id="412" r:id="rId158"/>
    <p:sldId id="413"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31" autoAdjust="0"/>
  </p:normalViewPr>
  <p:slideViewPr>
    <p:cSldViewPr showGuides="1">
      <p:cViewPr varScale="1">
        <p:scale>
          <a:sx n="66" d="100"/>
          <a:sy n="66" d="100"/>
        </p:scale>
        <p:origin x="-1494" y="-11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08A40-67D2-439B-B05F-79454256AD3E}" type="datetimeFigureOut">
              <a:rPr lang="en-US" smtClean="0"/>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C048-CBDA-4C57-A7DA-2D758524FE45}" type="slidenum">
              <a:rPr lang="en-US" smtClean="0"/>
              <a:t>‹nº›</a:t>
            </a:fld>
            <a:endParaRPr lang="en-US"/>
          </a:p>
        </p:txBody>
      </p:sp>
    </p:spTree>
    <p:extLst>
      <p:ext uri="{BB962C8B-B14F-4D97-AF65-F5344CB8AC3E}">
        <p14:creationId xmlns:p14="http://schemas.microsoft.com/office/powerpoint/2010/main" val="65481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25000" lnSpcReduction="20000"/>
          </a:bodyPr>
          <a:lstStyle/>
          <a:p>
            <a:endParaRPr lang="pt-BR" sz="1200" kern="1200" noProof="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pt-BR" smtClean="0"/>
              <a:t>Clique para editar o título mestre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pt-BR" smtClean="0"/>
              <a:t>Clique para editar o título mestre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pt-BR" smtClean="0"/>
              <a:t>Clique para editar o texto mestre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pt-BR" smtClean="0"/>
              <a:t>Clique para editar o título mestre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t-BR" smtClean="0"/>
              <a:t>Clique para editar o texto mestre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9FDB0C2-1F3D-4594-BC97-D21C5CE96C4E}"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248A5C28-A9AF-48F7-A492-117CD84F551A}"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lumOff val="5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CaixaDeTexto 1"/>
          <p:cNvSpPr txBox="1"/>
          <p:nvPr/>
        </p:nvSpPr>
        <p:spPr>
          <a:xfrm>
            <a:off x="2987824" y="980728"/>
            <a:ext cx="6840760" cy="1446550"/>
          </a:xfrm>
          <a:prstGeom prst="rect">
            <a:avLst/>
          </a:prstGeom>
          <a:noFill/>
        </p:spPr>
        <p:txBody>
          <a:bodyPr wrap="square" rtlCol="0">
            <a:spAutoFit/>
          </a:bodyPr>
          <a:lstStyle/>
          <a:p>
            <a:pPr algn="ctr"/>
            <a:r>
              <a:rPr lang="pt-BR" sz="4400" dirty="0" smtClean="0"/>
              <a:t>Lei de Drogas</a:t>
            </a:r>
          </a:p>
          <a:p>
            <a:pPr algn="ctr"/>
            <a:r>
              <a:rPr lang="pt-BR" sz="4400" dirty="0" smtClean="0"/>
              <a:t>Lei. nº 11.343/2006</a:t>
            </a:r>
            <a:endParaRPr lang="pt-BR" sz="4400" dirty="0"/>
          </a:p>
        </p:txBody>
      </p:sp>
    </p:spTree>
    <p:extLst>
      <p:ext uri="{BB962C8B-B14F-4D97-AF65-F5344CB8AC3E}">
        <p14:creationId xmlns:p14="http://schemas.microsoft.com/office/powerpoint/2010/main" val="24746104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penal em branco no tempo</a:t>
            </a:r>
            <a:endParaRPr lang="pt-BR" dirty="0"/>
          </a:p>
        </p:txBody>
      </p:sp>
      <p:sp>
        <p:nvSpPr>
          <p:cNvPr id="3" name="Espaço Reservado para Conteúdo 2"/>
          <p:cNvSpPr>
            <a:spLocks noGrp="1"/>
          </p:cNvSpPr>
          <p:nvPr>
            <p:ph sz="quarter" idx="13"/>
          </p:nvPr>
        </p:nvSpPr>
        <p:spPr>
          <a:xfrm>
            <a:off x="457200" y="1600200"/>
            <a:ext cx="8229600" cy="5069160"/>
          </a:xfrm>
        </p:spPr>
        <p:txBody>
          <a:bodyPr>
            <a:normAutofit lnSpcReduction="10000"/>
          </a:bodyPr>
          <a:lstStyle/>
          <a:p>
            <a:r>
              <a:rPr lang="pt-BR" dirty="0" smtClean="0"/>
              <a:t>Cloreto de </a:t>
            </a:r>
            <a:r>
              <a:rPr lang="pt-BR" dirty="0" err="1" smtClean="0"/>
              <a:t>etila</a:t>
            </a:r>
            <a:r>
              <a:rPr lang="pt-BR" dirty="0" smtClean="0"/>
              <a:t> (lança-perfume)</a:t>
            </a:r>
          </a:p>
          <a:p>
            <a:pPr marL="0" indent="0">
              <a:buNone/>
            </a:pPr>
            <a:endParaRPr lang="pt-BR" dirty="0"/>
          </a:p>
          <a:p>
            <a:pPr marL="0" indent="0" algn="just">
              <a:buNone/>
            </a:pPr>
            <a:r>
              <a:rPr lang="pt-BR" dirty="0" smtClean="0"/>
              <a:t>Atualmente, o cloreto de </a:t>
            </a:r>
            <a:r>
              <a:rPr lang="pt-BR" dirty="0" err="1" smtClean="0"/>
              <a:t>etila</a:t>
            </a:r>
            <a:r>
              <a:rPr lang="pt-BR" dirty="0" smtClean="0"/>
              <a:t> está incluído no rol da portaria SVS/MS 344/98, razão pela qual não há qualquer dúvida de que se trata de droga no Brasil.</a:t>
            </a:r>
          </a:p>
          <a:p>
            <a:pPr marL="0" indent="0" algn="just">
              <a:buNone/>
            </a:pPr>
            <a:endParaRPr lang="pt-BR" dirty="0"/>
          </a:p>
          <a:p>
            <a:pPr marL="0" indent="0" algn="just">
              <a:buNone/>
            </a:pPr>
            <a:r>
              <a:rPr lang="pt-BR" dirty="0" smtClean="0"/>
              <a:t>Em </a:t>
            </a:r>
            <a:r>
              <a:rPr lang="pt-BR" dirty="0" smtClean="0">
                <a:solidFill>
                  <a:srgbClr val="FF0000"/>
                </a:solidFill>
              </a:rPr>
              <a:t>07 de dezembro de 2000</a:t>
            </a:r>
            <a:r>
              <a:rPr lang="pt-BR" dirty="0" smtClean="0"/>
              <a:t>, a Anvisa, por meio da Resolução RDC n. 104/2000, retirou o cloreto de </a:t>
            </a:r>
            <a:r>
              <a:rPr lang="pt-BR" dirty="0" err="1" smtClean="0"/>
              <a:t>etila</a:t>
            </a:r>
            <a:r>
              <a:rPr lang="pt-BR" dirty="0" smtClean="0"/>
              <a:t> do rol de substâncias que causam a dependência. Esta decisão, porém, foi tomada pelo diretor-presidente da Agência de forma </a:t>
            </a:r>
            <a:r>
              <a:rPr lang="pt-BR" i="1" dirty="0" smtClean="0"/>
              <a:t>ad referendum. </a:t>
            </a:r>
            <a:r>
              <a:rPr lang="pt-BR" dirty="0" smtClean="0"/>
              <a:t>Os demais integrantes, no entanto, não referendaram a decisão, quando deliberaram em </a:t>
            </a:r>
            <a:r>
              <a:rPr lang="pt-BR" dirty="0" smtClean="0">
                <a:solidFill>
                  <a:srgbClr val="FF0000"/>
                </a:solidFill>
              </a:rPr>
              <a:t>15 de dezembro de 2000.</a:t>
            </a:r>
            <a:endParaRPr lang="pt-BR" dirty="0" smtClean="0">
              <a:solidFill>
                <a:schemeClr val="tx1"/>
              </a:solidFill>
            </a:endParaRPr>
          </a:p>
          <a:p>
            <a:pPr marL="0" indent="0" algn="just">
              <a:buNone/>
            </a:pPr>
            <a:endParaRPr lang="pt-BR" dirty="0" smtClean="0">
              <a:solidFill>
                <a:schemeClr val="tx1"/>
              </a:solidFill>
            </a:endParaRPr>
          </a:p>
          <a:p>
            <a:pPr marL="0" indent="0" algn="just">
              <a:buNone/>
            </a:pPr>
            <a:r>
              <a:rPr lang="pt-BR" dirty="0" smtClean="0">
                <a:solidFill>
                  <a:schemeClr val="tx1"/>
                </a:solidFill>
              </a:rPr>
              <a:t>Houve </a:t>
            </a:r>
            <a:r>
              <a:rPr lang="pt-BR" i="1" dirty="0" smtClean="0">
                <a:solidFill>
                  <a:schemeClr val="tx1"/>
                </a:solidFill>
              </a:rPr>
              <a:t>abolitio criminis</a:t>
            </a:r>
            <a:r>
              <a:rPr lang="pt-BR" dirty="0" smtClean="0">
                <a:solidFill>
                  <a:schemeClr val="tx1"/>
                </a:solidFill>
              </a:rPr>
              <a:t>?</a:t>
            </a:r>
            <a:endParaRPr lang="pt-BR" dirty="0"/>
          </a:p>
        </p:txBody>
      </p:sp>
    </p:spTree>
    <p:extLst>
      <p:ext uri="{BB962C8B-B14F-4D97-AF65-F5344CB8AC3E}">
        <p14:creationId xmlns:p14="http://schemas.microsoft.com/office/powerpoint/2010/main" val="22257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7384"/>
            <a:ext cx="8591550" cy="1066801"/>
          </a:xfrm>
        </p:spPr>
        <p:txBody>
          <a:bodyPr/>
          <a:lstStyle/>
          <a:p>
            <a:r>
              <a:rPr lang="pt-BR" dirty="0" smtClean="0"/>
              <a:t>Lei de Drogas – Art. 39</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marL="0" indent="0" algn="just">
              <a:buNone/>
            </a:pPr>
            <a:r>
              <a:rPr lang="pt-BR" b="1" dirty="0"/>
              <a:t>Parágrafo único.</a:t>
            </a:r>
            <a:r>
              <a:rPr lang="pt-BR" dirty="0"/>
              <a:t>  As penas de prisão e multa, aplicadas cumulativamente com as demais, serão de 4 (quatro) a 6 (seis) anos e de 400 (quatrocentos) a 600 (seiscentos) dias-multa, </a:t>
            </a:r>
            <a:r>
              <a:rPr lang="pt-BR" b="1" dirty="0"/>
              <a:t>se o veículo referido no caput deste artigo for de transporte coletivo de passageiros.</a:t>
            </a:r>
            <a:endParaRPr lang="pt-BR" dirty="0"/>
          </a:p>
          <a:p>
            <a:pPr marL="0" lvl="0" indent="0" algn="just">
              <a:buNone/>
            </a:pPr>
            <a:endParaRPr lang="pt-BR" dirty="0" smtClean="0"/>
          </a:p>
          <a:p>
            <a:pPr marL="342900" indent="-342900" algn="just"/>
            <a:r>
              <a:rPr lang="pt-BR" dirty="0"/>
              <a:t>Requisitos: a) que o agente atue no transporte de passageiros (de fato ou de direito); b) a existência de viajante no veículo (ainda que apenas um) no instante do perigo.</a:t>
            </a:r>
          </a:p>
        </p:txBody>
      </p:sp>
    </p:spTree>
    <p:extLst>
      <p:ext uri="{BB962C8B-B14F-4D97-AF65-F5344CB8AC3E}">
        <p14:creationId xmlns:p14="http://schemas.microsoft.com/office/powerpoint/2010/main" val="12344522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5832648"/>
          </a:xfrm>
        </p:spPr>
        <p:txBody>
          <a:bodyPr/>
          <a:lstStyle/>
          <a:p>
            <a:pPr marL="0" indent="0">
              <a:buNone/>
            </a:pPr>
            <a:r>
              <a:rPr lang="pt-BR" b="1" dirty="0"/>
              <a:t>Art. 40.</a:t>
            </a:r>
            <a:r>
              <a:rPr lang="pt-BR" dirty="0"/>
              <a:t> As penas previstas nos </a:t>
            </a:r>
            <a:r>
              <a:rPr lang="pt-BR" dirty="0" err="1">
                <a:solidFill>
                  <a:srgbClr val="FF0000"/>
                </a:solidFill>
              </a:rPr>
              <a:t>arts</a:t>
            </a:r>
            <a:r>
              <a:rPr lang="pt-BR" dirty="0">
                <a:solidFill>
                  <a:srgbClr val="FF0000"/>
                </a:solidFill>
              </a:rPr>
              <a:t>. 33 a 37 </a:t>
            </a:r>
            <a:r>
              <a:rPr lang="pt-BR" dirty="0"/>
              <a:t>desta Lei são aumentadas de 1/6 (um sexto) a 2/3 (dois terços), se:</a:t>
            </a:r>
          </a:p>
          <a:p>
            <a:pPr marL="0" indent="0">
              <a:buNone/>
            </a:pPr>
            <a:endParaRPr lang="pt-PT" dirty="0" smtClean="0"/>
          </a:p>
          <a:p>
            <a:pPr marL="0" indent="0" algn="just">
              <a:buNone/>
            </a:pPr>
            <a:r>
              <a:rPr lang="pt-BR" b="1" dirty="0"/>
              <a:t>I - </a:t>
            </a:r>
            <a:r>
              <a:rPr lang="pt-BR" dirty="0"/>
              <a:t>a natureza, a procedência da substância ou do produto apreendido e as circunstâncias do fato evidenciarem a </a:t>
            </a:r>
            <a:r>
              <a:rPr lang="pt-BR" u="sng" dirty="0" err="1"/>
              <a:t>transnacionalidade</a:t>
            </a:r>
            <a:r>
              <a:rPr lang="pt-BR" u="sng" dirty="0"/>
              <a:t> do delito</a:t>
            </a:r>
            <a:r>
              <a:rPr lang="pt-BR" dirty="0" smtClean="0"/>
              <a:t>;</a:t>
            </a:r>
            <a:endParaRPr lang="pt-BR" dirty="0"/>
          </a:p>
          <a:p>
            <a:pPr marL="0" indent="0">
              <a:buNone/>
            </a:pPr>
            <a:endParaRPr lang="pt-PT" dirty="0"/>
          </a:p>
          <a:p>
            <a:pPr marL="342900" indent="-342900" algn="just"/>
            <a:r>
              <a:rPr lang="pt-PT" dirty="0" smtClean="0"/>
              <a:t>Se houver a prática de tráfico transnacional por meio de associação criminosa a majorante aplica-se aos dois crimes? (</a:t>
            </a:r>
            <a:r>
              <a:rPr lang="pt-PT" i="1" dirty="0" smtClean="0"/>
              <a:t>bis in idem?</a:t>
            </a:r>
            <a:r>
              <a:rPr lang="pt-PT" dirty="0" smtClean="0"/>
              <a:t>)</a:t>
            </a:r>
          </a:p>
          <a:p>
            <a:pPr marL="342900" indent="-342900" algn="just"/>
            <a:endParaRPr lang="pt-PT" dirty="0"/>
          </a:p>
          <a:p>
            <a:pPr marL="342900" indent="-342900" algn="just"/>
            <a:r>
              <a:rPr lang="pt-PT" dirty="0" smtClean="0"/>
              <a:t>É possível que seja aplicada mais de uma causa de aumento? Por exemplo, transnacionalidade do delito, prevalecendo-se o agente da função pública (Art. 40, I e II) </a:t>
            </a:r>
            <a:r>
              <a:rPr lang="pt-PT" dirty="0"/>
              <a:t>(</a:t>
            </a:r>
            <a:r>
              <a:rPr lang="pt-PT" i="1" dirty="0"/>
              <a:t>bis in idem</a:t>
            </a:r>
            <a:r>
              <a:rPr lang="pt-PT" i="1" dirty="0" smtClean="0"/>
              <a:t>?</a:t>
            </a:r>
            <a:r>
              <a:rPr lang="pt-PT" dirty="0" smtClean="0"/>
              <a:t>). Art. 68, p. ú, CP.</a:t>
            </a:r>
            <a:endParaRPr lang="pt-PT" dirty="0"/>
          </a:p>
          <a:p>
            <a:pPr marL="342900" indent="-342900" algn="just"/>
            <a:endParaRPr lang="pt-BR" dirty="0"/>
          </a:p>
        </p:txBody>
      </p:sp>
    </p:spTree>
    <p:extLst>
      <p:ext uri="{BB962C8B-B14F-4D97-AF65-F5344CB8AC3E}">
        <p14:creationId xmlns:p14="http://schemas.microsoft.com/office/powerpoint/2010/main" val="37354606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5832648"/>
          </a:xfrm>
        </p:spPr>
        <p:txBody>
          <a:bodyPr/>
          <a:lstStyle/>
          <a:p>
            <a:pPr marL="0" indent="0">
              <a:buNone/>
            </a:pPr>
            <a:r>
              <a:rPr lang="pt-BR" b="1" dirty="0"/>
              <a:t>Art. 40.</a:t>
            </a:r>
            <a:r>
              <a:rPr lang="pt-BR" dirty="0"/>
              <a:t> As penas previstas nos </a:t>
            </a:r>
            <a:r>
              <a:rPr lang="pt-BR" dirty="0" err="1">
                <a:solidFill>
                  <a:srgbClr val="FF0000"/>
                </a:solidFill>
              </a:rPr>
              <a:t>arts</a:t>
            </a:r>
            <a:r>
              <a:rPr lang="pt-BR" dirty="0">
                <a:solidFill>
                  <a:srgbClr val="FF0000"/>
                </a:solidFill>
              </a:rPr>
              <a:t>. 33 a 37 </a:t>
            </a:r>
            <a:r>
              <a:rPr lang="pt-BR" dirty="0"/>
              <a:t>desta Lei são aumentadas de 1/6 (um sexto) a 2/3 (dois terços), se:</a:t>
            </a:r>
          </a:p>
          <a:p>
            <a:pPr marL="0" indent="0">
              <a:buNone/>
            </a:pPr>
            <a:endParaRPr lang="pt-PT" dirty="0" smtClean="0"/>
          </a:p>
          <a:p>
            <a:pPr marL="0" indent="0" algn="just">
              <a:buNone/>
            </a:pPr>
            <a:r>
              <a:rPr lang="pt-BR" b="1" dirty="0"/>
              <a:t>I - </a:t>
            </a:r>
            <a:r>
              <a:rPr lang="pt-BR" dirty="0"/>
              <a:t>a natureza, a procedência da substância ou do produto apreendido e as circunstâncias do fato evidenciarem a </a:t>
            </a:r>
            <a:r>
              <a:rPr lang="pt-BR" u="sng" dirty="0" err="1"/>
              <a:t>transnacionalidade</a:t>
            </a:r>
            <a:r>
              <a:rPr lang="pt-BR" u="sng" dirty="0"/>
              <a:t> do delito</a:t>
            </a:r>
            <a:r>
              <a:rPr lang="pt-BR" dirty="0" smtClean="0"/>
              <a:t>;</a:t>
            </a:r>
            <a:endParaRPr lang="pt-BR" dirty="0"/>
          </a:p>
          <a:p>
            <a:pPr marL="0" indent="0">
              <a:buNone/>
            </a:pPr>
            <a:endParaRPr lang="pt-PT" dirty="0"/>
          </a:p>
          <a:p>
            <a:pPr marL="342900" indent="-342900" algn="just"/>
            <a:r>
              <a:rPr lang="pt-PT" dirty="0" smtClean="0"/>
              <a:t>Carta </a:t>
            </a:r>
            <a:r>
              <a:rPr lang="pt-PT" dirty="0"/>
              <a:t>enviada para país estrangeiro, contendo </a:t>
            </a:r>
            <a:r>
              <a:rPr lang="pt-PT" dirty="0" smtClean="0"/>
              <a:t>droga, </a:t>
            </a:r>
            <a:r>
              <a:rPr lang="pt-PT" dirty="0"/>
              <a:t>apreendida ainda em território nacional.</a:t>
            </a:r>
            <a:endParaRPr lang="pt-BR" dirty="0"/>
          </a:p>
          <a:p>
            <a:pPr marL="342900" indent="-342900" algn="just"/>
            <a:r>
              <a:rPr lang="pt-PT" dirty="0" smtClean="0"/>
              <a:t>A transnacionalidade pressupõe o </a:t>
            </a:r>
            <a:r>
              <a:rPr lang="pt-PT" b="1" dirty="0" smtClean="0"/>
              <a:t>intuito de transferência da droga envolvendo mais de um país, dispensando, para a sua caracterização, a efetiva ocorrência do resultado </a:t>
            </a:r>
            <a:r>
              <a:rPr lang="pt-PT" dirty="0" smtClean="0"/>
              <a:t>(STJ HC 179.519/SP; HC 137.158/SP; HC 157.867/SP).</a:t>
            </a:r>
            <a:endParaRPr lang="pt-BR" dirty="0"/>
          </a:p>
        </p:txBody>
      </p:sp>
    </p:spTree>
    <p:extLst>
      <p:ext uri="{BB962C8B-B14F-4D97-AF65-F5344CB8AC3E}">
        <p14:creationId xmlns:p14="http://schemas.microsoft.com/office/powerpoint/2010/main" val="92036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5832648"/>
          </a:xfrm>
        </p:spPr>
        <p:txBody>
          <a:bodyPr/>
          <a:lstStyle/>
          <a:p>
            <a:pPr marL="0" indent="0" algn="just">
              <a:buNone/>
            </a:pPr>
            <a:r>
              <a:rPr lang="pt-BR" b="1" dirty="0" smtClean="0"/>
              <a:t>I </a:t>
            </a:r>
            <a:r>
              <a:rPr lang="pt-BR" b="1" dirty="0"/>
              <a:t>- </a:t>
            </a:r>
            <a:r>
              <a:rPr lang="pt-BR" dirty="0"/>
              <a:t>a natureza, a procedência da substância ou do produto apreendido e as circunstâncias do fato evidenciarem a </a:t>
            </a:r>
            <a:r>
              <a:rPr lang="pt-BR" u="sng" dirty="0" err="1"/>
              <a:t>transnacionalidade</a:t>
            </a:r>
            <a:r>
              <a:rPr lang="pt-BR" u="sng" dirty="0"/>
              <a:t> do delito</a:t>
            </a:r>
            <a:r>
              <a:rPr lang="pt-BR" dirty="0" smtClean="0"/>
              <a:t>;</a:t>
            </a:r>
            <a:endParaRPr lang="pt-BR" dirty="0"/>
          </a:p>
          <a:p>
            <a:pPr marL="0" indent="0">
              <a:buNone/>
            </a:pPr>
            <a:endParaRPr lang="pt-PT" dirty="0" smtClean="0"/>
          </a:p>
          <a:p>
            <a:pPr marL="0" indent="0" algn="just">
              <a:buNone/>
            </a:pPr>
            <a:r>
              <a:rPr lang="pt-BR" dirty="0" smtClean="0"/>
              <a:t>1) Se </a:t>
            </a:r>
            <a:r>
              <a:rPr lang="pt-BR" dirty="0"/>
              <a:t>a Substância não for droga no país estrangeiro: </a:t>
            </a:r>
            <a:r>
              <a:rPr lang="pt-BR" b="1" dirty="0"/>
              <a:t>Não há majorante</a:t>
            </a:r>
            <a:r>
              <a:rPr lang="pt-BR" dirty="0" smtClean="0"/>
              <a:t>; trata-se de tráfico interno. (Competência da Justiça Estadual); Ex.: Importação de cloreto de </a:t>
            </a:r>
            <a:r>
              <a:rPr lang="pt-BR" dirty="0" err="1" smtClean="0"/>
              <a:t>etila</a:t>
            </a:r>
            <a:r>
              <a:rPr lang="pt-BR" dirty="0" smtClean="0"/>
              <a:t> da Argentina (STJ).</a:t>
            </a:r>
            <a:endParaRPr lang="pt-BR" dirty="0"/>
          </a:p>
          <a:p>
            <a:pPr marL="0" indent="0">
              <a:buNone/>
            </a:pPr>
            <a:r>
              <a:rPr lang="pt-BR" dirty="0"/>
              <a:t>	</a:t>
            </a:r>
          </a:p>
          <a:p>
            <a:pPr marL="0" indent="0" algn="just">
              <a:buNone/>
            </a:pPr>
            <a:r>
              <a:rPr lang="pt-BR" dirty="0" smtClean="0"/>
              <a:t>2) Se </a:t>
            </a:r>
            <a:r>
              <a:rPr lang="pt-BR" dirty="0"/>
              <a:t>a Substância for droga no país estrangeiro: </a:t>
            </a:r>
            <a:r>
              <a:rPr lang="pt-BR" b="1" dirty="0"/>
              <a:t>Há </a:t>
            </a:r>
            <a:r>
              <a:rPr lang="pt-BR" b="1" dirty="0" smtClean="0"/>
              <a:t>a causa de aumento.</a:t>
            </a:r>
            <a:endParaRPr lang="pt-BR" b="1" dirty="0"/>
          </a:p>
          <a:p>
            <a:pPr marL="0" indent="0">
              <a:buNone/>
            </a:pPr>
            <a:endParaRPr lang="pt-PT" dirty="0"/>
          </a:p>
        </p:txBody>
      </p:sp>
    </p:spTree>
    <p:extLst>
      <p:ext uri="{BB962C8B-B14F-4D97-AF65-F5344CB8AC3E}">
        <p14:creationId xmlns:p14="http://schemas.microsoft.com/office/powerpoint/2010/main" val="10171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5832648"/>
          </a:xfrm>
        </p:spPr>
        <p:txBody>
          <a:bodyPr/>
          <a:lstStyle/>
          <a:p>
            <a:pPr marL="0" indent="0">
              <a:buNone/>
            </a:pPr>
            <a:r>
              <a:rPr lang="pt-BR" dirty="0" smtClean="0"/>
              <a:t>V </a:t>
            </a:r>
            <a:r>
              <a:rPr lang="pt-BR" dirty="0"/>
              <a:t>- caracterizado o tráfico entre Estados da Federação ou entre estes e o Distrito Federal</a:t>
            </a:r>
            <a:r>
              <a:rPr lang="pt-BR" dirty="0" smtClean="0"/>
              <a:t>;</a:t>
            </a:r>
          </a:p>
          <a:p>
            <a:pPr marL="0" indent="0">
              <a:buNone/>
            </a:pPr>
            <a:endParaRPr lang="pt-PT" dirty="0"/>
          </a:p>
          <a:p>
            <a:pPr marL="342900" indent="-342900"/>
            <a:r>
              <a:rPr lang="pt-PT" b="1" dirty="0" smtClean="0"/>
              <a:t>COMPETÊNCIA:</a:t>
            </a:r>
            <a:endParaRPr lang="pt-PT" dirty="0" smtClean="0"/>
          </a:p>
          <a:p>
            <a:pPr marL="342900" indent="-342900"/>
            <a:endParaRPr lang="pt-PT" b="1" dirty="0"/>
          </a:p>
          <a:p>
            <a:pPr marL="0" indent="0">
              <a:buNone/>
            </a:pPr>
            <a:r>
              <a:rPr lang="pt-PT" sz="2400" b="1" dirty="0" smtClean="0"/>
              <a:t>- </a:t>
            </a:r>
            <a:r>
              <a:rPr lang="pt-BR" sz="2400" b="1" dirty="0" smtClean="0"/>
              <a:t> Internacional</a:t>
            </a:r>
            <a:r>
              <a:rPr lang="pt-BR" sz="2400" dirty="0"/>
              <a:t>: PF + Justiça Federal</a:t>
            </a:r>
            <a:r>
              <a:rPr lang="pt-BR" sz="2400" dirty="0" smtClean="0"/>
              <a:t>;</a:t>
            </a:r>
          </a:p>
          <a:p>
            <a:pPr marL="0" indent="0">
              <a:buNone/>
            </a:pPr>
            <a:endParaRPr lang="pt-BR" sz="2400" dirty="0"/>
          </a:p>
          <a:p>
            <a:pPr marL="0" indent="0">
              <a:buNone/>
            </a:pPr>
            <a:r>
              <a:rPr lang="pt-BR" sz="2400" b="1" dirty="0" smtClean="0"/>
              <a:t>- Interestadual</a:t>
            </a:r>
            <a:r>
              <a:rPr lang="pt-BR" sz="2400" dirty="0"/>
              <a:t>: PF + Justiça Estadual</a:t>
            </a:r>
            <a:r>
              <a:rPr lang="pt-BR" sz="2400" dirty="0" smtClean="0"/>
              <a:t>;</a:t>
            </a:r>
          </a:p>
          <a:p>
            <a:pPr marL="0" indent="0">
              <a:buNone/>
            </a:pPr>
            <a:endParaRPr lang="pt-BR" sz="2400" dirty="0"/>
          </a:p>
          <a:p>
            <a:pPr marL="0" indent="0">
              <a:buNone/>
            </a:pPr>
            <a:r>
              <a:rPr lang="pt-BR" sz="2400" b="1" dirty="0" smtClean="0"/>
              <a:t>- Intermunicipal</a:t>
            </a:r>
            <a:r>
              <a:rPr lang="pt-BR" sz="2400" dirty="0"/>
              <a:t>: PC + Justiça Estadual</a:t>
            </a:r>
            <a:r>
              <a:rPr lang="pt-BR" sz="2400" dirty="0" smtClean="0"/>
              <a:t>;</a:t>
            </a:r>
          </a:p>
          <a:p>
            <a:pPr marL="0" indent="0">
              <a:buNone/>
            </a:pPr>
            <a:endParaRPr lang="pt-BR" sz="2400" dirty="0"/>
          </a:p>
          <a:p>
            <a:pPr marL="0" indent="0">
              <a:buNone/>
            </a:pPr>
            <a:r>
              <a:rPr lang="pt-BR" sz="2400" b="1" dirty="0" smtClean="0"/>
              <a:t>- Local</a:t>
            </a:r>
            <a:r>
              <a:rPr lang="pt-BR" sz="2400" dirty="0"/>
              <a:t>: PC + Justiça Estadual.</a:t>
            </a:r>
          </a:p>
          <a:p>
            <a:pPr marL="0" indent="0">
              <a:buNone/>
            </a:pPr>
            <a:endParaRPr lang="pt-BR" dirty="0" smtClean="0"/>
          </a:p>
          <a:p>
            <a:pPr marL="0" indent="0">
              <a:buNone/>
            </a:pPr>
            <a:endParaRPr lang="pt-PT" dirty="0"/>
          </a:p>
        </p:txBody>
      </p:sp>
    </p:spTree>
    <p:extLst>
      <p:ext uri="{BB962C8B-B14F-4D97-AF65-F5344CB8AC3E}">
        <p14:creationId xmlns:p14="http://schemas.microsoft.com/office/powerpoint/2010/main" val="3650227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5832648"/>
          </a:xfrm>
        </p:spPr>
        <p:txBody>
          <a:bodyPr/>
          <a:lstStyle/>
          <a:p>
            <a:pPr marL="0" indent="0">
              <a:buNone/>
            </a:pPr>
            <a:r>
              <a:rPr lang="pt-BR" dirty="0" smtClean="0"/>
              <a:t>II </a:t>
            </a:r>
            <a:r>
              <a:rPr lang="pt-BR" dirty="0"/>
              <a:t>- o agente praticar o crime prevalecendo-se de função pública ou no desempenho de missão de educação, poder familiar, guarda ou vigilância</a:t>
            </a:r>
            <a:r>
              <a:rPr lang="pt-BR" dirty="0" smtClean="0"/>
              <a:t>;</a:t>
            </a:r>
          </a:p>
          <a:p>
            <a:pPr marL="0" indent="0">
              <a:buNone/>
            </a:pPr>
            <a:endParaRPr lang="pt-PT" dirty="0"/>
          </a:p>
          <a:p>
            <a:pPr marL="342900" indent="-342900"/>
            <a:r>
              <a:rPr lang="pt-BR" dirty="0" smtClean="0"/>
              <a:t>Deve haver nexo funcional entre a prática do delito e a atividade desenvolvida pelo agente.</a:t>
            </a:r>
          </a:p>
          <a:p>
            <a:pPr marL="0" indent="0">
              <a:buNone/>
            </a:pPr>
            <a:endParaRPr lang="pt-PT" dirty="0"/>
          </a:p>
        </p:txBody>
      </p:sp>
    </p:spTree>
    <p:extLst>
      <p:ext uri="{BB962C8B-B14F-4D97-AF65-F5344CB8AC3E}">
        <p14:creationId xmlns:p14="http://schemas.microsoft.com/office/powerpoint/2010/main" val="19866517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6021288"/>
          </a:xfrm>
        </p:spPr>
        <p:txBody>
          <a:bodyPr>
            <a:normAutofit lnSpcReduction="10000"/>
          </a:bodyPr>
          <a:lstStyle/>
          <a:p>
            <a:pPr marL="0" indent="0" algn="just">
              <a:buNone/>
            </a:pPr>
            <a:r>
              <a:rPr lang="pt-BR" dirty="0" smtClean="0">
                <a:solidFill>
                  <a:schemeClr val="tx1"/>
                </a:solidFill>
              </a:rPr>
              <a:t>III </a:t>
            </a:r>
            <a:r>
              <a:rPr lang="pt-BR" dirty="0">
                <a:solidFill>
                  <a:schemeClr val="tx1"/>
                </a:solidFill>
              </a:rPr>
              <a:t>- a infração tiver sido </a:t>
            </a:r>
            <a:r>
              <a:rPr lang="pt-BR" b="1" dirty="0">
                <a:solidFill>
                  <a:srgbClr val="FF0000"/>
                </a:solidFill>
              </a:rPr>
              <a:t>cometida</a:t>
            </a:r>
            <a:r>
              <a:rPr lang="pt-BR" dirty="0">
                <a:solidFill>
                  <a:srgbClr val="FF0000"/>
                </a:solidFill>
              </a:rPr>
              <a:t> </a:t>
            </a:r>
            <a:r>
              <a:rPr lang="pt-BR" dirty="0">
                <a:solidFill>
                  <a:schemeClr val="tx1"/>
                </a:solidFill>
              </a:rPr>
              <a:t>nas </a:t>
            </a:r>
            <a:r>
              <a:rPr lang="pt-BR" dirty="0">
                <a:solidFill>
                  <a:srgbClr val="FF0000"/>
                </a:solidFill>
              </a:rPr>
              <a:t>dependências ou imediações </a:t>
            </a:r>
            <a:r>
              <a:rPr lang="pt-BR" dirty="0">
                <a:solidFill>
                  <a:schemeClr val="tx1"/>
                </a:solidFill>
              </a:rPr>
              <a:t>de estabelecimentos prisionais, </a:t>
            </a:r>
            <a:r>
              <a:rPr lang="pt-BR" dirty="0">
                <a:solidFill>
                  <a:srgbClr val="FF0000"/>
                </a:solidFill>
              </a:rPr>
              <a:t>de ensino </a:t>
            </a:r>
            <a:r>
              <a:rPr lang="pt-BR" dirty="0">
                <a:solidFill>
                  <a:schemeClr val="tx1"/>
                </a:solidFill>
              </a:rPr>
              <a:t>ou hospitalares, de sedes de entidades estudantis, sociais, culturais, recreativas, esportivas, ou beneficentes, de locais de trabalho coletivo, de recintos onde se realizem espetáculos ou diversões de qualquer natureza, de serviços de tratamento de dependentes de drogas ou de reinserção social, de unidades militares ou policiais ou em transportes públicos</a:t>
            </a:r>
            <a:endParaRPr lang="pt-PT" dirty="0" smtClean="0">
              <a:solidFill>
                <a:schemeClr val="tx1"/>
              </a:solidFill>
            </a:endParaRPr>
          </a:p>
          <a:p>
            <a:pPr marL="342900" indent="-342900"/>
            <a:endParaRPr lang="pt-PT" dirty="0" smtClean="0"/>
          </a:p>
          <a:p>
            <a:pPr marL="342900" indent="-342900"/>
            <a:r>
              <a:rPr lang="pt-PT" dirty="0" smtClean="0"/>
              <a:t>È possível a incidência concomitante das causas dos incisos II e III?</a:t>
            </a:r>
          </a:p>
          <a:p>
            <a:pPr marL="342900" indent="-342900"/>
            <a:endParaRPr lang="pt-PT" dirty="0"/>
          </a:p>
          <a:p>
            <a:pPr marL="342900" lvl="0" indent="-342900"/>
            <a:r>
              <a:rPr lang="pt-BR" dirty="0"/>
              <a:t>A prática de traficância por parte do preso tem causa de aumento?</a:t>
            </a:r>
          </a:p>
          <a:p>
            <a:pPr marL="0" indent="0" algn="just">
              <a:buNone/>
            </a:pPr>
            <a:r>
              <a:rPr lang="pt-PT" b="1" dirty="0" smtClean="0"/>
              <a:t>Sim</a:t>
            </a:r>
            <a:r>
              <a:rPr lang="pt-PT" dirty="0" smtClean="0"/>
              <a:t> – </a:t>
            </a:r>
            <a:r>
              <a:rPr lang="pt-BR" dirty="0"/>
              <a:t>Desafia a autoridade do </a:t>
            </a:r>
            <a:r>
              <a:rPr lang="pt-BR" dirty="0" smtClean="0"/>
              <a:t>Estado; o </a:t>
            </a:r>
            <a:r>
              <a:rPr lang="pt-BR" dirty="0"/>
              <a:t>perigo à saúde pública se agrava no ambiente </a:t>
            </a:r>
            <a:r>
              <a:rPr lang="pt-BR" dirty="0" smtClean="0"/>
              <a:t>carcerário.</a:t>
            </a:r>
            <a:endParaRPr lang="pt-PT" dirty="0" smtClean="0"/>
          </a:p>
          <a:p>
            <a:pPr marL="0" indent="0">
              <a:buNone/>
            </a:pPr>
            <a:r>
              <a:rPr lang="pt-PT" b="1" dirty="0" smtClean="0"/>
              <a:t>Não</a:t>
            </a:r>
            <a:r>
              <a:rPr lang="pt-PT" dirty="0" smtClean="0"/>
              <a:t> - </a:t>
            </a:r>
            <a:r>
              <a:rPr lang="pt-BR" dirty="0"/>
              <a:t>Não, pois o preso não escolhe onde praticar a conduta, uma vez que está privado de sua liberdade</a:t>
            </a:r>
            <a:r>
              <a:rPr lang="pt-BR" dirty="0" smtClean="0"/>
              <a:t>.</a:t>
            </a:r>
          </a:p>
          <a:p>
            <a:pPr marL="0" indent="0">
              <a:buNone/>
            </a:pPr>
            <a:endParaRPr lang="pt-PT" dirty="0"/>
          </a:p>
          <a:p>
            <a:pPr marL="342900" indent="-342900"/>
            <a:r>
              <a:rPr lang="pt-PT" b="1" dirty="0" smtClean="0"/>
              <a:t>Imediações</a:t>
            </a:r>
            <a:r>
              <a:rPr lang="pt-PT" dirty="0" smtClean="0"/>
              <a:t> – Qual o limite? Deve visar os frequentadores do local.</a:t>
            </a:r>
            <a:endParaRPr lang="pt-PT" dirty="0"/>
          </a:p>
        </p:txBody>
      </p:sp>
    </p:spTree>
    <p:extLst>
      <p:ext uri="{BB962C8B-B14F-4D97-AF65-F5344CB8AC3E}">
        <p14:creationId xmlns:p14="http://schemas.microsoft.com/office/powerpoint/2010/main" val="2375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6021288"/>
          </a:xfrm>
        </p:spPr>
        <p:txBody>
          <a:bodyPr>
            <a:normAutofit/>
          </a:bodyPr>
          <a:lstStyle/>
          <a:p>
            <a:pPr marL="0" indent="0" algn="just">
              <a:buNone/>
            </a:pPr>
            <a:r>
              <a:rPr lang="pt-BR" sz="2400" dirty="0"/>
              <a:t>IV - o crime tiver sido praticado com violência, grave ameaça, emprego de arma de fogo, ou qualquer processo de intimidação difusa ou coletiva</a:t>
            </a:r>
            <a:r>
              <a:rPr lang="pt-BR" sz="2400" dirty="0" smtClean="0"/>
              <a:t>;</a:t>
            </a:r>
          </a:p>
          <a:p>
            <a:pPr marL="0" indent="0" algn="just">
              <a:buNone/>
            </a:pPr>
            <a:endParaRPr lang="pt-PT" sz="2400" dirty="0"/>
          </a:p>
          <a:p>
            <a:pPr marL="0" indent="0" algn="just">
              <a:buNone/>
            </a:pPr>
            <a:r>
              <a:rPr lang="pt-PT" sz="2400" dirty="0" smtClean="0"/>
              <a:t>Ex.: Traficantes utilizando armas de fogo para ocupar espaço na comunidade e para proteger a droga contra a ação de outros criminosos ou das autoridades policiais.</a:t>
            </a:r>
          </a:p>
          <a:p>
            <a:pPr marL="0" indent="0" algn="just">
              <a:buNone/>
            </a:pPr>
            <a:endParaRPr lang="pt-PT" sz="2400" dirty="0"/>
          </a:p>
          <a:p>
            <a:pPr marL="0" lvl="0" indent="0" algn="just">
              <a:buNone/>
            </a:pPr>
            <a:r>
              <a:rPr lang="pt-BR" sz="2400" dirty="0"/>
              <a:t>Se algum dos fatores referidos no inciso configurar outro </a:t>
            </a:r>
            <a:r>
              <a:rPr lang="pt-BR" sz="2400" dirty="0" smtClean="0"/>
              <a:t>crime </a:t>
            </a:r>
            <a:r>
              <a:rPr lang="pt-BR" sz="2400" dirty="0"/>
              <a:t>mais grave, fica afastado o aumento para que seja evitado o </a:t>
            </a:r>
            <a:r>
              <a:rPr lang="pt-BR" sz="2400" i="1" dirty="0"/>
              <a:t>bis in idem.</a:t>
            </a:r>
            <a:endParaRPr lang="pt-BR" sz="2400" dirty="0"/>
          </a:p>
          <a:p>
            <a:pPr marL="0" indent="0" algn="just">
              <a:buNone/>
            </a:pPr>
            <a:endParaRPr lang="pt-PT" dirty="0"/>
          </a:p>
        </p:txBody>
      </p:sp>
    </p:spTree>
    <p:extLst>
      <p:ext uri="{BB962C8B-B14F-4D97-AF65-F5344CB8AC3E}">
        <p14:creationId xmlns:p14="http://schemas.microsoft.com/office/powerpoint/2010/main" val="41650232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6021288"/>
          </a:xfrm>
        </p:spPr>
        <p:txBody>
          <a:bodyPr>
            <a:normAutofit lnSpcReduction="10000"/>
          </a:bodyPr>
          <a:lstStyle/>
          <a:p>
            <a:pPr marL="0" indent="0" algn="just">
              <a:buNone/>
            </a:pPr>
            <a:r>
              <a:rPr lang="pt-BR" sz="2400" dirty="0"/>
              <a:t>VI </a:t>
            </a:r>
            <a:r>
              <a:rPr lang="pt-BR" sz="2400" dirty="0" smtClean="0"/>
              <a:t>– Se a </a:t>
            </a:r>
            <a:r>
              <a:rPr lang="pt-BR" sz="2400" dirty="0"/>
              <a:t>prática </a:t>
            </a:r>
            <a:r>
              <a:rPr lang="pt-BR" sz="2400" dirty="0">
                <a:solidFill>
                  <a:srgbClr val="FF0000"/>
                </a:solidFill>
              </a:rPr>
              <a:t>envolver</a:t>
            </a:r>
            <a:r>
              <a:rPr lang="pt-BR" sz="2400" dirty="0"/>
              <a:t> ou visar a atingir criança ou adolescente ou a quem tenha, por qualquer motivo, diminuída ou suprimida a capacidade de entendimento e determinação;</a:t>
            </a:r>
          </a:p>
          <a:p>
            <a:pPr marL="0" indent="0" algn="just">
              <a:buNone/>
            </a:pPr>
            <a:endParaRPr lang="pt-PT" dirty="0" smtClean="0"/>
          </a:p>
          <a:p>
            <a:pPr marL="342900" indent="-342900" algn="just"/>
            <a:r>
              <a:rPr lang="pt-PT" b="1" dirty="0" smtClean="0"/>
              <a:t>Conflito aparente de normas</a:t>
            </a:r>
            <a:endParaRPr lang="pt-BR" b="1" dirty="0" smtClean="0"/>
          </a:p>
          <a:p>
            <a:pPr marL="0" indent="0" algn="just">
              <a:buNone/>
            </a:pPr>
            <a:r>
              <a:rPr lang="pt-BR" b="1" dirty="0" smtClean="0"/>
              <a:t>Art</a:t>
            </a:r>
            <a:r>
              <a:rPr lang="pt-BR" b="1" dirty="0"/>
              <a:t>. 244-B.</a:t>
            </a:r>
            <a:r>
              <a:rPr lang="pt-BR" dirty="0"/>
              <a:t>  Corromper ou facilitar a corrupção de menor de 18 (dezoito) anos, com ele praticando infração penal ou induzindo-o a praticá-la</a:t>
            </a:r>
            <a:r>
              <a:rPr lang="pt-BR" dirty="0" smtClean="0"/>
              <a:t>:</a:t>
            </a:r>
          </a:p>
          <a:p>
            <a:pPr marL="0" indent="0" algn="just">
              <a:buNone/>
            </a:pPr>
            <a:r>
              <a:rPr lang="pt-BR" b="1" dirty="0"/>
              <a:t>Pena</a:t>
            </a:r>
            <a:r>
              <a:rPr lang="pt-BR" dirty="0"/>
              <a:t> - reclusão, de 1 (um) a 4 (quatro) anos. </a:t>
            </a:r>
            <a:endParaRPr lang="pt-PT" dirty="0"/>
          </a:p>
          <a:p>
            <a:pPr marL="0" indent="0" algn="just">
              <a:buNone/>
            </a:pPr>
            <a:r>
              <a:rPr lang="pt-BR" b="1" dirty="0"/>
              <a:t>§ 2o  </a:t>
            </a:r>
            <a:r>
              <a:rPr lang="pt-BR" dirty="0"/>
              <a:t>As penas previstas no caput deste artigo são aumentadas de um terço no caso de a infração cometida ou induzida estar incluída no rol do </a:t>
            </a:r>
            <a:r>
              <a:rPr lang="pt-BR" dirty="0">
                <a:solidFill>
                  <a:srgbClr val="FF0000"/>
                </a:solidFill>
              </a:rPr>
              <a:t>art. 1o da Lei no 8.072,</a:t>
            </a:r>
            <a:r>
              <a:rPr lang="pt-BR" dirty="0"/>
              <a:t> de 25 de julho de 1990.</a:t>
            </a:r>
            <a:endParaRPr lang="pt-PT" dirty="0" smtClean="0"/>
          </a:p>
          <a:p>
            <a:pPr marL="0" indent="0" algn="just">
              <a:buNone/>
            </a:pPr>
            <a:endParaRPr lang="pt-PT" dirty="0" smtClean="0"/>
          </a:p>
          <a:p>
            <a:pPr marL="342900" indent="-342900" algn="just"/>
            <a:r>
              <a:rPr lang="pt-PT" b="1" dirty="0" smtClean="0"/>
              <a:t>É possível a ocorrência do crime e da causa de aumento?</a:t>
            </a:r>
          </a:p>
          <a:p>
            <a:pPr marL="342900" indent="-342900" algn="just">
              <a:buFontTx/>
              <a:buChar char="-"/>
            </a:pPr>
            <a:r>
              <a:rPr lang="pt-PT" dirty="0" smtClean="0"/>
              <a:t>Nucci, Távora e Renato Brasileiro – menor já corrompido, haverá a majorante.</a:t>
            </a:r>
          </a:p>
          <a:p>
            <a:pPr marL="342900" indent="-342900" algn="just">
              <a:buFontTx/>
              <a:buChar char="-"/>
            </a:pPr>
            <a:r>
              <a:rPr lang="pt-PT" dirty="0" smtClean="0"/>
              <a:t>Outros posicionamentos – a majorante afasta o crime.</a:t>
            </a:r>
          </a:p>
          <a:p>
            <a:pPr marL="342900" indent="-342900" algn="just">
              <a:buFontTx/>
              <a:buChar char="-"/>
            </a:pPr>
            <a:endParaRPr lang="pt-PT" dirty="0"/>
          </a:p>
        </p:txBody>
      </p:sp>
    </p:spTree>
    <p:extLst>
      <p:ext uri="{BB962C8B-B14F-4D97-AF65-F5344CB8AC3E}">
        <p14:creationId xmlns:p14="http://schemas.microsoft.com/office/powerpoint/2010/main" val="19407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PT" dirty="0" smtClean="0"/>
              <a:t>Causas de Aumento de pena – Art. 40</a:t>
            </a:r>
            <a:endParaRPr lang="pt-BR" dirty="0"/>
          </a:p>
        </p:txBody>
      </p:sp>
      <p:sp>
        <p:nvSpPr>
          <p:cNvPr id="3" name="Espaço Reservado para Conteúdo 2"/>
          <p:cNvSpPr>
            <a:spLocks noGrp="1"/>
          </p:cNvSpPr>
          <p:nvPr>
            <p:ph sz="quarter" idx="13"/>
          </p:nvPr>
        </p:nvSpPr>
        <p:spPr>
          <a:xfrm>
            <a:off x="274320" y="836712"/>
            <a:ext cx="8595360" cy="6021288"/>
          </a:xfrm>
        </p:spPr>
        <p:txBody>
          <a:bodyPr>
            <a:normAutofit/>
          </a:bodyPr>
          <a:lstStyle/>
          <a:p>
            <a:pPr marL="0" indent="0" algn="just">
              <a:buNone/>
            </a:pPr>
            <a:r>
              <a:rPr lang="pt-BR" sz="2400" dirty="0" smtClean="0"/>
              <a:t>VII </a:t>
            </a:r>
            <a:r>
              <a:rPr lang="pt-BR" sz="2400" dirty="0"/>
              <a:t>- o agente financiar ou custear a prática do crime</a:t>
            </a:r>
            <a:r>
              <a:rPr lang="pt-BR" sz="2400" dirty="0" smtClean="0"/>
              <a:t>.</a:t>
            </a:r>
          </a:p>
          <a:p>
            <a:pPr marL="0" indent="0">
              <a:buNone/>
            </a:pPr>
            <a:endParaRPr lang="pt-PT" dirty="0" smtClean="0"/>
          </a:p>
          <a:p>
            <a:pPr marL="342900" indent="-342900"/>
            <a:r>
              <a:rPr lang="pt-PT" dirty="0" smtClean="0"/>
              <a:t>Haverá </a:t>
            </a:r>
            <a:r>
              <a:rPr lang="pt-PT" i="1" dirty="0" smtClean="0"/>
              <a:t>bis in idem</a:t>
            </a:r>
            <a:r>
              <a:rPr lang="pt-PT" dirty="0" smtClean="0"/>
              <a:t>, com o:</a:t>
            </a:r>
            <a:endParaRPr lang="pt-BR" dirty="0" smtClean="0"/>
          </a:p>
          <a:p>
            <a:pPr marL="0" indent="0" algn="just">
              <a:buNone/>
            </a:pPr>
            <a:r>
              <a:rPr lang="pt-BR" b="1" dirty="0" smtClean="0"/>
              <a:t>Art</a:t>
            </a:r>
            <a:r>
              <a:rPr lang="pt-BR" b="1" dirty="0"/>
              <a:t>. 36.</a:t>
            </a:r>
            <a:r>
              <a:rPr lang="pt-BR" dirty="0"/>
              <a:t>  Financiar ou custear a prática de qualquer dos crimes previstos nos </a:t>
            </a:r>
            <a:r>
              <a:rPr lang="pt-BR" dirty="0" err="1"/>
              <a:t>arts</a:t>
            </a:r>
            <a:r>
              <a:rPr lang="pt-BR" dirty="0"/>
              <a:t>. 33, caput e § 1</a:t>
            </a:r>
            <a:r>
              <a:rPr lang="pt-BR" u="sng" baseline="30000" dirty="0"/>
              <a:t>o</a:t>
            </a:r>
            <a:r>
              <a:rPr lang="pt-BR" dirty="0"/>
              <a:t>, e 34 desta Lei:</a:t>
            </a:r>
          </a:p>
          <a:p>
            <a:pPr marL="0" indent="0">
              <a:buNone/>
            </a:pPr>
            <a:endParaRPr lang="pt-BR" dirty="0" smtClean="0"/>
          </a:p>
          <a:p>
            <a:pPr marL="0" indent="0" algn="just">
              <a:buNone/>
            </a:pPr>
            <a:r>
              <a:rPr lang="pt-BR" b="1" dirty="0" smtClean="0"/>
              <a:t>Pena</a:t>
            </a:r>
            <a:r>
              <a:rPr lang="pt-BR" dirty="0" smtClean="0"/>
              <a:t> </a:t>
            </a:r>
            <a:r>
              <a:rPr lang="pt-BR" dirty="0"/>
              <a:t>- reclusão, de 8 (oito) a 20 (vinte) anos, e pagamento de 1.500 (mil e quinhentos) a 4.000 (quatro mil) dias-multa</a:t>
            </a:r>
            <a:r>
              <a:rPr lang="pt-BR" dirty="0" smtClean="0"/>
              <a:t>.</a:t>
            </a:r>
          </a:p>
          <a:p>
            <a:pPr marL="0" indent="0" algn="just">
              <a:buNone/>
            </a:pPr>
            <a:endParaRPr lang="pt-PT" dirty="0"/>
          </a:p>
          <a:p>
            <a:pPr marL="0" indent="0" algn="just">
              <a:buNone/>
            </a:pPr>
            <a:r>
              <a:rPr lang="pt-PT" dirty="0" smtClean="0"/>
              <a:t>- A única possibilidade de aplicação da presente causa de aumento é a consideração do crime previsto no art. 36 como crime habitual.</a:t>
            </a:r>
            <a:endParaRPr lang="pt-BR" dirty="0"/>
          </a:p>
          <a:p>
            <a:pPr marL="0" indent="0" algn="just">
              <a:buNone/>
            </a:pPr>
            <a:endParaRPr lang="pt-PT" dirty="0"/>
          </a:p>
        </p:txBody>
      </p:sp>
    </p:spTree>
    <p:extLst>
      <p:ext uri="{BB962C8B-B14F-4D97-AF65-F5344CB8AC3E}">
        <p14:creationId xmlns:p14="http://schemas.microsoft.com/office/powerpoint/2010/main" val="17379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HC 94397/2010</a:t>
            </a:r>
            <a:endParaRPr lang="pt-BR" dirty="0"/>
          </a:p>
        </p:txBody>
      </p:sp>
      <p:sp>
        <p:nvSpPr>
          <p:cNvPr id="3" name="Espaço Reservado para Conteúdo 2"/>
          <p:cNvSpPr>
            <a:spLocks noGrp="1"/>
          </p:cNvSpPr>
          <p:nvPr>
            <p:ph sz="quarter" idx="13"/>
          </p:nvPr>
        </p:nvSpPr>
        <p:spPr>
          <a:xfrm>
            <a:off x="457200" y="1600200"/>
            <a:ext cx="8229600" cy="5069160"/>
          </a:xfrm>
        </p:spPr>
        <p:txBody>
          <a:bodyPr>
            <a:normAutofit fontScale="92500"/>
          </a:bodyPr>
          <a:lstStyle/>
          <a:p>
            <a:pPr marL="0" indent="0" algn="just">
              <a:buNone/>
            </a:pPr>
            <a:r>
              <a:rPr lang="pt-BR" dirty="0"/>
              <a:t>EMENTA: AÇÃO PENAL. Tráfico de entorpecentes. Comercialização de "lança-perfume". </a:t>
            </a:r>
            <a:r>
              <a:rPr lang="pt-BR" b="1" dirty="0"/>
              <a:t>Edição válida da Resolução ANVISA nº 104/2000</a:t>
            </a:r>
            <a:r>
              <a:rPr lang="pt-BR" dirty="0"/>
              <a:t>. Retirada do cloreto de </a:t>
            </a:r>
            <a:r>
              <a:rPr lang="pt-BR" dirty="0" err="1"/>
              <a:t>etila</a:t>
            </a:r>
            <a:r>
              <a:rPr lang="pt-BR" dirty="0"/>
              <a:t> da lista de substâncias psicotrópicas de uso proscrito. </a:t>
            </a:r>
            <a:r>
              <a:rPr lang="pt-BR" b="1" dirty="0"/>
              <a:t>Abolitio criminis</a:t>
            </a:r>
            <a:r>
              <a:rPr lang="pt-BR" dirty="0"/>
              <a:t>. Republicação da Resolução. Irrelevância. </a:t>
            </a:r>
            <a:r>
              <a:rPr lang="pt-BR" b="1" dirty="0"/>
              <a:t>Retroatividade da lei penal mais benéfica</a:t>
            </a:r>
            <a:r>
              <a:rPr lang="pt-BR" dirty="0"/>
              <a:t>. </a:t>
            </a:r>
            <a:r>
              <a:rPr lang="pt-BR" b="1" dirty="0"/>
              <a:t>HC concedido</a:t>
            </a:r>
            <a:r>
              <a:rPr lang="pt-BR" dirty="0"/>
              <a:t>. A edição, por autoridade competente e de acordo com as disposições regimentais, da Resolução ANVISA nº 104, de 7/12/2000, retirou o cloreto de </a:t>
            </a:r>
            <a:r>
              <a:rPr lang="pt-BR" dirty="0" err="1"/>
              <a:t>etila</a:t>
            </a:r>
            <a:r>
              <a:rPr lang="pt-BR" dirty="0"/>
              <a:t> da lista de substâncias psicotrópicas de uso proscrito durante a sua vigência, tornando atípicos o uso e tráfico da substância até a nova edição da Resolução, e extinguindo a punibilidade dos fatos ocorridos antes da primeira portaria, nos termos do art. 5º, XL, da Constituição Federal.</a:t>
            </a:r>
            <a:br>
              <a:rPr lang="pt-BR" dirty="0"/>
            </a:br>
            <a:r>
              <a:rPr lang="pt-BR" dirty="0"/>
              <a:t/>
            </a:r>
            <a:br>
              <a:rPr lang="pt-BR" dirty="0"/>
            </a:br>
            <a:r>
              <a:rPr lang="pt-BR" dirty="0"/>
              <a:t>(HC 94397, Relator(a):  Min. CEZAR PELUSO, Segunda Turma, julgado em 09/03/2010, DJe-071 DIVULG 22-04-2010 PUBLIC 23-04-2010 EMENT VOL-02398-02 PP-00237) </a:t>
            </a:r>
          </a:p>
          <a:p>
            <a:pPr marL="0" indent="0" algn="just">
              <a:buNone/>
            </a:pPr>
            <a:endParaRPr lang="pt-BR" dirty="0"/>
          </a:p>
        </p:txBody>
      </p:sp>
    </p:spTree>
    <p:extLst>
      <p:ext uri="{BB962C8B-B14F-4D97-AF65-F5344CB8AC3E}">
        <p14:creationId xmlns:p14="http://schemas.microsoft.com/office/powerpoint/2010/main" val="12796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87424"/>
            <a:ext cx="8591550" cy="1066801"/>
          </a:xfrm>
        </p:spPr>
        <p:txBody>
          <a:bodyPr/>
          <a:lstStyle/>
          <a:p>
            <a:r>
              <a:rPr lang="pt-PT" dirty="0" smtClean="0"/>
              <a:t>Delação (colaboração) Premiada</a:t>
            </a:r>
            <a:endParaRPr lang="pt-BR" dirty="0"/>
          </a:p>
        </p:txBody>
      </p:sp>
      <p:sp>
        <p:nvSpPr>
          <p:cNvPr id="3" name="Espaço Reservado para Conteúdo 2"/>
          <p:cNvSpPr>
            <a:spLocks noGrp="1"/>
          </p:cNvSpPr>
          <p:nvPr>
            <p:ph sz="quarter" idx="13"/>
          </p:nvPr>
        </p:nvSpPr>
        <p:spPr>
          <a:xfrm>
            <a:off x="274320" y="836712"/>
            <a:ext cx="8595360" cy="5399496"/>
          </a:xfrm>
        </p:spPr>
        <p:txBody>
          <a:bodyPr/>
          <a:lstStyle/>
          <a:p>
            <a:pPr marL="0" indent="0" algn="just">
              <a:buNone/>
            </a:pPr>
            <a:r>
              <a:rPr lang="pt-BR" b="1" dirty="0"/>
              <a:t>Art. 41.</a:t>
            </a:r>
            <a:r>
              <a:rPr lang="pt-BR" dirty="0"/>
              <a:t> O </a:t>
            </a:r>
            <a:r>
              <a:rPr lang="pt-BR" b="1" dirty="0"/>
              <a:t>indiciado ou acusado </a:t>
            </a:r>
            <a:r>
              <a:rPr lang="pt-BR" dirty="0"/>
              <a:t>que colaborar </a:t>
            </a:r>
            <a:r>
              <a:rPr lang="pt-BR" b="1" dirty="0"/>
              <a:t>voluntariamente</a:t>
            </a:r>
            <a:r>
              <a:rPr lang="pt-BR" dirty="0"/>
              <a:t> com a investigação policial </a:t>
            </a:r>
            <a:r>
              <a:rPr lang="pt-BR" b="1" dirty="0"/>
              <a:t>e</a:t>
            </a:r>
            <a:r>
              <a:rPr lang="pt-BR" dirty="0"/>
              <a:t> o processo criminal </a:t>
            </a:r>
            <a:r>
              <a:rPr lang="pt-BR" b="1" dirty="0">
                <a:solidFill>
                  <a:srgbClr val="FF0000"/>
                </a:solidFill>
              </a:rPr>
              <a:t>na</a:t>
            </a:r>
            <a:r>
              <a:rPr lang="pt-BR" b="1" dirty="0"/>
              <a:t> identificação dos demais </a:t>
            </a:r>
            <a:r>
              <a:rPr lang="pt-BR" b="1" dirty="0" err="1"/>
              <a:t>co-autores</a:t>
            </a:r>
            <a:r>
              <a:rPr lang="pt-BR" b="1" dirty="0"/>
              <a:t> ou partícipes do crime </a:t>
            </a:r>
            <a:r>
              <a:rPr lang="pt-BR" b="1" dirty="0">
                <a:solidFill>
                  <a:srgbClr val="FF0000"/>
                </a:solidFill>
              </a:rPr>
              <a:t>e na </a:t>
            </a:r>
            <a:r>
              <a:rPr lang="pt-BR" b="1" dirty="0"/>
              <a:t>recuperação total </a:t>
            </a:r>
            <a:r>
              <a:rPr lang="pt-BR" b="1" dirty="0">
                <a:solidFill>
                  <a:srgbClr val="FF0000"/>
                </a:solidFill>
              </a:rPr>
              <a:t>ou</a:t>
            </a:r>
            <a:r>
              <a:rPr lang="pt-BR" b="1" dirty="0"/>
              <a:t> parcial do produto do crime, no caso de condenação, terá pena reduzida de 1/3 (um terço) a 2/3 (dois terços).”</a:t>
            </a:r>
          </a:p>
          <a:p>
            <a:pPr marL="0" indent="0" algn="just">
              <a:buNone/>
            </a:pPr>
            <a:endParaRPr lang="pt-PT" dirty="0" smtClean="0"/>
          </a:p>
          <a:p>
            <a:pPr marL="342900" indent="-342900" algn="just">
              <a:buFontTx/>
              <a:buChar char="-"/>
            </a:pPr>
            <a:r>
              <a:rPr lang="pt-PT" i="1" dirty="0" smtClean="0"/>
              <a:t>Nemo tenetur;</a:t>
            </a:r>
          </a:p>
          <a:p>
            <a:pPr marL="342900" indent="-342900" algn="just">
              <a:buFontTx/>
              <a:buChar char="-"/>
            </a:pPr>
            <a:endParaRPr lang="pt-PT" i="1" dirty="0"/>
          </a:p>
          <a:p>
            <a:pPr marL="342900" indent="-342900" algn="just">
              <a:buFontTx/>
              <a:buChar char="-"/>
            </a:pPr>
            <a:r>
              <a:rPr lang="pt-PT" i="1" dirty="0" smtClean="0"/>
              <a:t>Voluntariedade x espontâneidade;</a:t>
            </a:r>
          </a:p>
          <a:p>
            <a:pPr marL="342900" indent="-342900" algn="just">
              <a:buFontTx/>
              <a:buChar char="-"/>
            </a:pPr>
            <a:endParaRPr lang="pt-PT" i="1" dirty="0"/>
          </a:p>
          <a:p>
            <a:pPr marL="342900" indent="-342900" algn="just">
              <a:buFontTx/>
              <a:buChar char="-"/>
            </a:pPr>
            <a:r>
              <a:rPr lang="pt-PT" i="1" dirty="0" smtClean="0"/>
              <a:t>Momento processual (deve haver repetição em juízo?);</a:t>
            </a:r>
          </a:p>
          <a:p>
            <a:pPr marL="342900" indent="-342900" algn="just">
              <a:buFontTx/>
              <a:buChar char="-"/>
            </a:pPr>
            <a:endParaRPr lang="pt-PT" i="1" dirty="0"/>
          </a:p>
          <a:p>
            <a:pPr marL="342900" indent="-342900" algn="just">
              <a:buFontTx/>
              <a:buChar char="-"/>
            </a:pPr>
            <a:r>
              <a:rPr lang="pt-PT" i="1" dirty="0" smtClean="0"/>
              <a:t>Legitimidade para celebração do acordo</a:t>
            </a:r>
            <a:endParaRPr lang="pt-BR" dirty="0"/>
          </a:p>
        </p:txBody>
      </p:sp>
    </p:spTree>
    <p:extLst>
      <p:ext uri="{BB962C8B-B14F-4D97-AF65-F5344CB8AC3E}">
        <p14:creationId xmlns:p14="http://schemas.microsoft.com/office/powerpoint/2010/main" val="6255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87424"/>
            <a:ext cx="8591550" cy="1066801"/>
          </a:xfrm>
        </p:spPr>
        <p:txBody>
          <a:bodyPr/>
          <a:lstStyle/>
          <a:p>
            <a:r>
              <a:rPr lang="pt-PT" dirty="0" smtClean="0"/>
              <a:t>Delação (colaboração) Premiada</a:t>
            </a:r>
            <a:endParaRPr lang="pt-BR" dirty="0"/>
          </a:p>
        </p:txBody>
      </p:sp>
      <p:sp>
        <p:nvSpPr>
          <p:cNvPr id="3" name="Espaço Reservado para Conteúdo 2"/>
          <p:cNvSpPr>
            <a:spLocks noGrp="1"/>
          </p:cNvSpPr>
          <p:nvPr>
            <p:ph sz="quarter" idx="13"/>
          </p:nvPr>
        </p:nvSpPr>
        <p:spPr>
          <a:xfrm>
            <a:off x="274320" y="836712"/>
            <a:ext cx="8595360" cy="5399496"/>
          </a:xfrm>
        </p:spPr>
        <p:txBody>
          <a:bodyPr>
            <a:normAutofit/>
          </a:bodyPr>
          <a:lstStyle/>
          <a:p>
            <a:pPr marL="457200" indent="-457200" algn="just"/>
            <a:r>
              <a:rPr lang="pt-PT" sz="2800" b="1" dirty="0" smtClean="0"/>
              <a:t>Requisitos</a:t>
            </a:r>
            <a:r>
              <a:rPr lang="pt-PT" sz="2800" dirty="0" smtClean="0"/>
              <a:t>:</a:t>
            </a:r>
          </a:p>
          <a:p>
            <a:pPr marL="0" indent="0" algn="just">
              <a:buNone/>
            </a:pPr>
            <a:endParaRPr lang="pt-PT" sz="2800" dirty="0"/>
          </a:p>
          <a:p>
            <a:pPr marL="0" indent="0" algn="just">
              <a:buNone/>
            </a:pPr>
            <a:r>
              <a:rPr lang="pt-BR" sz="2800" dirty="0"/>
              <a:t>Colaboração Voluntária Durante </a:t>
            </a:r>
            <a:r>
              <a:rPr lang="pt-BR" sz="2800" dirty="0">
                <a:solidFill>
                  <a:srgbClr val="FF0000"/>
                </a:solidFill>
              </a:rPr>
              <a:t>toda</a:t>
            </a:r>
            <a:r>
              <a:rPr lang="pt-BR" sz="2800" dirty="0"/>
              <a:t> </a:t>
            </a:r>
            <a:r>
              <a:rPr lang="pt-BR" sz="2800" dirty="0" smtClean="0"/>
              <a:t>a </a:t>
            </a:r>
            <a:r>
              <a:rPr lang="pt-BR" sz="2800" dirty="0"/>
              <a:t>Persecução Criminal;</a:t>
            </a:r>
          </a:p>
          <a:p>
            <a:pPr marL="0" indent="0" algn="just">
              <a:buNone/>
            </a:pPr>
            <a:endParaRPr lang="pt-BR" sz="2800" dirty="0"/>
          </a:p>
          <a:p>
            <a:pPr marL="0" indent="0" algn="just">
              <a:buNone/>
            </a:pPr>
            <a:r>
              <a:rPr lang="pt-BR" sz="2800" dirty="0" smtClean="0"/>
              <a:t>Identificação </a:t>
            </a:r>
            <a:r>
              <a:rPr lang="pt-BR" sz="2800" dirty="0"/>
              <a:t>dos </a:t>
            </a:r>
            <a:r>
              <a:rPr lang="pt-BR" sz="2800" dirty="0" err="1"/>
              <a:t>Co-Autores</a:t>
            </a:r>
            <a:r>
              <a:rPr lang="pt-BR" sz="2800" dirty="0"/>
              <a:t> ou </a:t>
            </a:r>
            <a:r>
              <a:rPr lang="pt-BR" sz="2800" dirty="0" smtClean="0"/>
              <a:t>Partícipes </a:t>
            </a:r>
            <a:r>
              <a:rPr lang="pt-BR" sz="2800" dirty="0"/>
              <a:t>do Crime;</a:t>
            </a:r>
          </a:p>
          <a:p>
            <a:pPr marL="0" indent="0" algn="just">
              <a:buNone/>
            </a:pPr>
            <a:endParaRPr lang="pt-BR" sz="2800" dirty="0"/>
          </a:p>
          <a:p>
            <a:pPr marL="0" indent="0" algn="just">
              <a:buNone/>
            </a:pPr>
            <a:r>
              <a:rPr lang="pt-BR" sz="2800" dirty="0" smtClean="0"/>
              <a:t>Recuperação </a:t>
            </a:r>
            <a:r>
              <a:rPr lang="pt-BR" sz="2800" dirty="0"/>
              <a:t>Total ou Parcial do </a:t>
            </a:r>
            <a:r>
              <a:rPr lang="pt-BR" sz="2800" dirty="0" smtClean="0"/>
              <a:t>Produto </a:t>
            </a:r>
            <a:r>
              <a:rPr lang="pt-BR" sz="2800" dirty="0"/>
              <a:t>do Crime. </a:t>
            </a:r>
          </a:p>
          <a:p>
            <a:pPr marL="0" indent="0" algn="just">
              <a:buNone/>
            </a:pPr>
            <a:endParaRPr lang="pt-BR" sz="2800" dirty="0"/>
          </a:p>
        </p:txBody>
      </p:sp>
    </p:spTree>
    <p:extLst>
      <p:ext uri="{BB962C8B-B14F-4D97-AF65-F5344CB8AC3E}">
        <p14:creationId xmlns:p14="http://schemas.microsoft.com/office/powerpoint/2010/main" val="40236745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87424"/>
            <a:ext cx="8591550" cy="1066801"/>
          </a:xfrm>
        </p:spPr>
        <p:txBody>
          <a:bodyPr/>
          <a:lstStyle/>
          <a:p>
            <a:r>
              <a:rPr lang="pt-PT" dirty="0" smtClean="0"/>
              <a:t>Fixação da Pena – Art. 42</a:t>
            </a:r>
            <a:endParaRPr lang="pt-BR" dirty="0"/>
          </a:p>
        </p:txBody>
      </p:sp>
      <p:sp>
        <p:nvSpPr>
          <p:cNvPr id="3" name="Espaço Reservado para Conteúdo 2"/>
          <p:cNvSpPr>
            <a:spLocks noGrp="1"/>
          </p:cNvSpPr>
          <p:nvPr>
            <p:ph sz="quarter" idx="13"/>
          </p:nvPr>
        </p:nvSpPr>
        <p:spPr>
          <a:xfrm>
            <a:off x="274320" y="836712"/>
            <a:ext cx="8595360" cy="5399496"/>
          </a:xfrm>
        </p:spPr>
        <p:txBody>
          <a:bodyPr>
            <a:normAutofit/>
          </a:bodyPr>
          <a:lstStyle/>
          <a:p>
            <a:pPr marL="0" lvl="0" indent="0" algn="just">
              <a:buNone/>
            </a:pPr>
            <a:r>
              <a:rPr lang="pt-BR" sz="2800" b="1" dirty="0"/>
              <a:t>Art. 42:</a:t>
            </a:r>
            <a:r>
              <a:rPr lang="pt-BR" sz="2800" dirty="0"/>
              <a:t>  O juiz, na fixação das penas, considerará, </a:t>
            </a:r>
            <a:r>
              <a:rPr lang="pt-BR" sz="2800" b="1" dirty="0">
                <a:solidFill>
                  <a:srgbClr val="FF0000"/>
                </a:solidFill>
              </a:rPr>
              <a:t>com preponderância</a:t>
            </a:r>
            <a:r>
              <a:rPr lang="pt-BR" sz="2800" b="1" dirty="0"/>
              <a:t> sobre o previsto no art. 59 do Código Penal</a:t>
            </a:r>
            <a:r>
              <a:rPr lang="pt-BR" sz="2800" dirty="0"/>
              <a:t>, </a:t>
            </a:r>
            <a:r>
              <a:rPr lang="pt-BR" sz="2800" dirty="0">
                <a:solidFill>
                  <a:srgbClr val="FF0000"/>
                </a:solidFill>
              </a:rPr>
              <a:t>a </a:t>
            </a:r>
            <a:r>
              <a:rPr lang="pt-BR" sz="2800" b="1" dirty="0">
                <a:solidFill>
                  <a:srgbClr val="FF0000"/>
                </a:solidFill>
              </a:rPr>
              <a:t>natureza e a quantidade da substância</a:t>
            </a:r>
            <a:r>
              <a:rPr lang="pt-BR" sz="2800" dirty="0">
                <a:solidFill>
                  <a:srgbClr val="FF0000"/>
                </a:solidFill>
              </a:rPr>
              <a:t> ou do </a:t>
            </a:r>
            <a:r>
              <a:rPr lang="pt-BR" sz="2800" b="1" dirty="0">
                <a:solidFill>
                  <a:srgbClr val="FF0000"/>
                </a:solidFill>
              </a:rPr>
              <a:t>produto</a:t>
            </a:r>
            <a:r>
              <a:rPr lang="pt-BR" sz="2800" dirty="0"/>
              <a:t>, a </a:t>
            </a:r>
            <a:r>
              <a:rPr lang="pt-BR" sz="2800" b="1" dirty="0">
                <a:solidFill>
                  <a:srgbClr val="FF0000"/>
                </a:solidFill>
              </a:rPr>
              <a:t>personalidade</a:t>
            </a:r>
            <a:r>
              <a:rPr lang="pt-BR" sz="2800" dirty="0">
                <a:solidFill>
                  <a:srgbClr val="FF0000"/>
                </a:solidFill>
              </a:rPr>
              <a:t> </a:t>
            </a:r>
            <a:r>
              <a:rPr lang="pt-BR" sz="2800" dirty="0"/>
              <a:t>e a </a:t>
            </a:r>
            <a:r>
              <a:rPr lang="pt-BR" sz="2800" b="1" dirty="0">
                <a:solidFill>
                  <a:srgbClr val="FF0000"/>
                </a:solidFill>
              </a:rPr>
              <a:t>conduta social do agente</a:t>
            </a:r>
            <a:r>
              <a:rPr lang="pt-BR" sz="2800" b="1" dirty="0"/>
              <a:t>.</a:t>
            </a:r>
            <a:endParaRPr lang="pt-BR" sz="2800" dirty="0"/>
          </a:p>
          <a:p>
            <a:pPr marL="0" indent="0" algn="just">
              <a:buNone/>
            </a:pPr>
            <a:endParaRPr lang="pt-PT" sz="2800" dirty="0" smtClean="0"/>
          </a:p>
          <a:p>
            <a:pPr marL="0" lvl="0" indent="0" algn="just">
              <a:buNone/>
            </a:pPr>
            <a:r>
              <a:rPr lang="pt-BR" sz="2800" dirty="0" smtClean="0"/>
              <a:t>Primeiro observa-se </a:t>
            </a:r>
            <a:r>
              <a:rPr lang="pt-BR" sz="2800" dirty="0"/>
              <a:t>as circunstâncias do presente artigo, depois as do art. 59, CP (fixa-se a pena-base), após as agravantes e atenuantes (2° fase) e, por fim, as causas de aumento e de diminuição (3° fase), conforme o art. 68, CP.</a:t>
            </a:r>
          </a:p>
          <a:p>
            <a:pPr marL="0" indent="0" algn="just">
              <a:buNone/>
            </a:pPr>
            <a:endParaRPr lang="pt-BR" sz="2800" dirty="0"/>
          </a:p>
        </p:txBody>
      </p:sp>
    </p:spTree>
    <p:extLst>
      <p:ext uri="{BB962C8B-B14F-4D97-AF65-F5344CB8AC3E}">
        <p14:creationId xmlns:p14="http://schemas.microsoft.com/office/powerpoint/2010/main" val="1900399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3"/>
            <p:extLst>
              <p:ext uri="{D42A27DB-BD31-4B8C-83A1-F6EECF244321}">
                <p14:modId xmlns:p14="http://schemas.microsoft.com/office/powerpoint/2010/main" val="1486009796"/>
              </p:ext>
            </p:extLst>
          </p:nvPr>
        </p:nvGraphicFramePr>
        <p:xfrm>
          <a:off x="107504" y="44624"/>
          <a:ext cx="8928992" cy="6582344"/>
        </p:xfrm>
        <a:graphic>
          <a:graphicData uri="http://schemas.openxmlformats.org/drawingml/2006/table">
            <a:tbl>
              <a:tblPr/>
              <a:tblGrid>
                <a:gridCol w="4464496"/>
                <a:gridCol w="4464496"/>
              </a:tblGrid>
              <a:tr h="720080">
                <a:tc>
                  <a:txBody>
                    <a:bodyPr/>
                    <a:lstStyle/>
                    <a:p>
                      <a:pPr algn="ctr"/>
                      <a:r>
                        <a:rPr lang="pt-BR" sz="1800" b="1" u="sng" dirty="0"/>
                        <a:t>Circunstâncias agravantes e atenuantes </a:t>
                      </a:r>
                      <a:endParaRPr lang="pt-BR" sz="1800" u="sng" dirty="0"/>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pt-BR" sz="1800" b="1" u="sng" dirty="0"/>
                        <a:t>Causas de aumento e de diminuição </a:t>
                      </a:r>
                      <a:endParaRPr lang="pt-BR" sz="1800" u="sng" dirty="0"/>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333872">
                <a:tc>
                  <a:txBody>
                    <a:bodyPr/>
                    <a:lstStyle/>
                    <a:p>
                      <a:pPr algn="ctr"/>
                      <a:r>
                        <a:rPr lang="pt-BR" sz="1900" b="1" dirty="0">
                          <a:solidFill>
                            <a:schemeClr val="tx2"/>
                          </a:solidFill>
                        </a:rPr>
                        <a:t>São consideradas na 2ª fase de aplicação da pena, tomando por base a pena-base. Esta pena-base tem como ponto de partida a pena </a:t>
                      </a:r>
                      <a:r>
                        <a:rPr lang="pt-BR" sz="1900" b="1" u="sng" dirty="0">
                          <a:solidFill>
                            <a:schemeClr val="tx2"/>
                          </a:solidFill>
                        </a:rPr>
                        <a:t>simples ou qualificada </a:t>
                      </a:r>
                      <a:r>
                        <a:rPr lang="pt-BR" sz="1900" b="1" dirty="0">
                          <a:solidFill>
                            <a:schemeClr val="tx2"/>
                          </a:solidFill>
                        </a:rPr>
                        <a:t>de um crime, e é aplicada com fundamento no artigo 59 do CP.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900" b="1" dirty="0">
                          <a:solidFill>
                            <a:schemeClr val="tx2"/>
                          </a:solidFill>
                        </a:rPr>
                        <a:t>São consideradas na 3ª fase de aplicação da pena, tomando por base a pena intermediária.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872">
                <a:tc>
                  <a:txBody>
                    <a:bodyPr/>
                    <a:lstStyle/>
                    <a:p>
                      <a:pPr algn="ctr"/>
                      <a:r>
                        <a:rPr lang="pt-BR" sz="1900" b="1" dirty="0">
                          <a:solidFill>
                            <a:schemeClr val="tx2"/>
                          </a:solidFill>
                        </a:rPr>
                        <a:t>Devem respeitar os limites legais de pena previstos. </a:t>
                      </a:r>
                      <a:br>
                        <a:rPr lang="pt-BR" sz="1900" b="1" dirty="0">
                          <a:solidFill>
                            <a:schemeClr val="tx2"/>
                          </a:solidFill>
                        </a:rPr>
                      </a:br>
                      <a:r>
                        <a:rPr lang="pt-BR" sz="1900" b="1" dirty="0">
                          <a:solidFill>
                            <a:schemeClr val="tx2"/>
                          </a:solidFill>
                        </a:rPr>
                        <a:t>Súmula 231 do STJ: </a:t>
                      </a:r>
                      <a:r>
                        <a:rPr lang="pt-BR" sz="1900" b="1" i="1" dirty="0">
                          <a:solidFill>
                            <a:schemeClr val="tx2"/>
                          </a:solidFill>
                        </a:rPr>
                        <a:t>A incidência da circunstância atenuante não pode conduzir à redução da pena abaixo do mínimo legal </a:t>
                      </a:r>
                      <a:r>
                        <a:rPr lang="pt-BR" sz="1900" b="1" dirty="0">
                          <a:solidFill>
                            <a:schemeClr val="tx2"/>
                          </a:solidFill>
                        </a:rPr>
                        <a:t>.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900" b="1" dirty="0">
                          <a:solidFill>
                            <a:schemeClr val="tx2"/>
                          </a:solidFill>
                        </a:rPr>
                        <a:t>Não devem respeito aos limites legais de pena previstos, ou seja, a pena definitiva pode ficar aquém do mínimo ou além do máximo.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872">
                <a:tc>
                  <a:txBody>
                    <a:bodyPr/>
                    <a:lstStyle/>
                    <a:p>
                      <a:pPr algn="ctr"/>
                      <a:r>
                        <a:rPr lang="pt-BR" sz="1900" b="1" dirty="0">
                          <a:solidFill>
                            <a:schemeClr val="tx2"/>
                          </a:solidFill>
                        </a:rPr>
                        <a:t>O quantum de aumento ou de diminuição fica a critério do juiz.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900" b="1" dirty="0">
                          <a:solidFill>
                            <a:schemeClr val="tx2"/>
                          </a:solidFill>
                        </a:rPr>
                        <a:t>O </a:t>
                      </a:r>
                      <a:r>
                        <a:rPr lang="pt-BR" sz="1900" b="1" i="1" dirty="0">
                          <a:solidFill>
                            <a:schemeClr val="tx2"/>
                          </a:solidFill>
                        </a:rPr>
                        <a:t>quantum </a:t>
                      </a:r>
                      <a:r>
                        <a:rPr lang="pt-BR" sz="1900" b="1" dirty="0">
                          <a:solidFill>
                            <a:schemeClr val="tx2"/>
                          </a:solidFill>
                        </a:rPr>
                        <a:t>está previsto em lei, ainda que em quantidade variável.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872">
                <a:tc>
                  <a:txBody>
                    <a:bodyPr/>
                    <a:lstStyle/>
                    <a:p>
                      <a:pPr algn="ctr"/>
                      <a:r>
                        <a:rPr lang="pt-BR" sz="1900" b="1" dirty="0">
                          <a:solidFill>
                            <a:schemeClr val="tx2"/>
                          </a:solidFill>
                        </a:rPr>
                        <a:t>Constam nos artigos 61/62 e 65/66. </a:t>
                      </a: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900" b="1" dirty="0">
                          <a:solidFill>
                            <a:schemeClr val="tx2"/>
                          </a:solidFill>
                        </a:rPr>
                        <a:t>Exemplos: artigo 14, parágrafo único, art. 157, 2º e artigo </a:t>
                      </a:r>
                      <a:r>
                        <a:rPr lang="pt-BR" sz="1900" b="1" dirty="0" smtClean="0">
                          <a:solidFill>
                            <a:schemeClr val="tx2"/>
                          </a:solidFill>
                        </a:rPr>
                        <a:t>226.</a:t>
                      </a:r>
                      <a:endParaRPr lang="pt-BR" sz="1900" b="1" dirty="0">
                        <a:solidFill>
                          <a:schemeClr val="tx2"/>
                        </a:solidFill>
                      </a:endParaRPr>
                    </a:p>
                  </a:txBody>
                  <a:tcPr marL="2340" marR="2340" marT="2340" marB="2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39299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87424"/>
            <a:ext cx="8591550" cy="1066801"/>
          </a:xfrm>
        </p:spPr>
        <p:txBody>
          <a:bodyPr/>
          <a:lstStyle/>
          <a:p>
            <a:r>
              <a:rPr lang="pt-PT" dirty="0" smtClean="0"/>
              <a:t>Fixação da Pena – Art. 42</a:t>
            </a:r>
            <a:endParaRPr lang="pt-BR" dirty="0"/>
          </a:p>
        </p:txBody>
      </p:sp>
      <p:sp>
        <p:nvSpPr>
          <p:cNvPr id="3" name="Espaço Reservado para Conteúdo 2"/>
          <p:cNvSpPr>
            <a:spLocks noGrp="1"/>
          </p:cNvSpPr>
          <p:nvPr>
            <p:ph sz="quarter" idx="13"/>
          </p:nvPr>
        </p:nvSpPr>
        <p:spPr>
          <a:xfrm>
            <a:off x="274320" y="836712"/>
            <a:ext cx="8595360" cy="6021288"/>
          </a:xfrm>
        </p:spPr>
        <p:txBody>
          <a:bodyPr>
            <a:normAutofit/>
          </a:bodyPr>
          <a:lstStyle/>
          <a:p>
            <a:pPr marL="457200" indent="-457200" algn="just"/>
            <a:r>
              <a:rPr lang="pt-PT" sz="2400" dirty="0" smtClean="0"/>
              <a:t>Natureza e quantidade da substância ou do produto;</a:t>
            </a:r>
          </a:p>
          <a:p>
            <a:pPr marL="0" indent="0" algn="just">
              <a:buNone/>
            </a:pPr>
            <a:r>
              <a:rPr lang="pt-PT" sz="2400" dirty="0" smtClean="0"/>
              <a:t>Ex.: 1kg de maconha x 1 kg de cocaína.</a:t>
            </a:r>
          </a:p>
          <a:p>
            <a:pPr marL="0" indent="0" algn="just">
              <a:buNone/>
            </a:pPr>
            <a:endParaRPr lang="pt-PT" sz="2400" dirty="0"/>
          </a:p>
          <a:p>
            <a:pPr marL="342900" indent="-342900" algn="just"/>
            <a:r>
              <a:rPr lang="pt-PT" sz="2400" dirty="0" smtClean="0"/>
              <a:t>Conduta social – Para os tribunais superiores, o fato de o acusado ser usuário de drogas não pode ser considerado como má conduta social para o aumento da pena base.</a:t>
            </a:r>
          </a:p>
          <a:p>
            <a:pPr marL="342900" indent="-342900" algn="just"/>
            <a:endParaRPr lang="pt-PT" sz="2400" dirty="0"/>
          </a:p>
          <a:p>
            <a:pPr marL="342900" indent="-342900" algn="just"/>
            <a:r>
              <a:rPr lang="pt-PT" sz="2400" dirty="0" smtClean="0"/>
              <a:t>Antecedentes – dados favoráveis ou desabonadores da vida pregressa do agente. Maus antecedentes são aqueles que merecem a reprovação da autoridade pública e que representam a expresão de sua incompatibilidade com os imperativos ético-jurídicos. É vedada a utilização de IP em curso ou Ações Penais para agravar a pena base.</a:t>
            </a:r>
          </a:p>
          <a:p>
            <a:pPr marL="342900" indent="-342900" algn="just"/>
            <a:endParaRPr lang="pt-PT" sz="2400" dirty="0" smtClean="0"/>
          </a:p>
          <a:p>
            <a:pPr marL="342900" indent="-342900" algn="just"/>
            <a:endParaRPr lang="pt-PT" sz="2400" dirty="0" smtClean="0"/>
          </a:p>
          <a:p>
            <a:pPr marL="342900" indent="-342900" algn="just"/>
            <a:endParaRPr lang="pt-PT" sz="2400" dirty="0"/>
          </a:p>
          <a:p>
            <a:pPr marL="342900" indent="-342900" algn="just"/>
            <a:endParaRPr lang="pt-PT" sz="2400" dirty="0"/>
          </a:p>
          <a:p>
            <a:pPr marL="457200" indent="-457200" algn="just"/>
            <a:endParaRPr lang="pt-BR" sz="2400" dirty="0"/>
          </a:p>
        </p:txBody>
      </p:sp>
    </p:spTree>
    <p:extLst>
      <p:ext uri="{BB962C8B-B14F-4D97-AF65-F5344CB8AC3E}">
        <p14:creationId xmlns:p14="http://schemas.microsoft.com/office/powerpoint/2010/main" val="23152173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818729"/>
          </a:xfrm>
        </p:spPr>
        <p:txBody>
          <a:bodyPr/>
          <a:lstStyle/>
          <a:p>
            <a:r>
              <a:rPr lang="pt-PT" dirty="0" smtClean="0"/>
              <a:t>Benefícios vedados</a:t>
            </a:r>
            <a:endParaRPr lang="pt-BR" dirty="0"/>
          </a:p>
        </p:txBody>
      </p:sp>
      <p:sp>
        <p:nvSpPr>
          <p:cNvPr id="3" name="Espaço Reservado para Conteúdo 2"/>
          <p:cNvSpPr>
            <a:spLocks noGrp="1"/>
          </p:cNvSpPr>
          <p:nvPr>
            <p:ph sz="quarter" idx="13"/>
          </p:nvPr>
        </p:nvSpPr>
        <p:spPr>
          <a:xfrm>
            <a:off x="274320" y="692696"/>
            <a:ext cx="8595360" cy="5543512"/>
          </a:xfrm>
        </p:spPr>
        <p:txBody>
          <a:bodyPr/>
          <a:lstStyle/>
          <a:p>
            <a:pPr marL="0" indent="0" algn="just">
              <a:buNone/>
            </a:pPr>
            <a:r>
              <a:rPr lang="pt-BR" sz="2800" b="1" dirty="0" smtClean="0"/>
              <a:t>Art</a:t>
            </a:r>
            <a:r>
              <a:rPr lang="pt-BR" sz="2800" b="1" dirty="0"/>
              <a:t>. 44.</a:t>
            </a:r>
            <a:r>
              <a:rPr lang="pt-BR" sz="2800" dirty="0"/>
              <a:t>  Os crimes previstos nos </a:t>
            </a:r>
            <a:r>
              <a:rPr lang="pt-BR" sz="2800" dirty="0" err="1"/>
              <a:t>arts</a:t>
            </a:r>
            <a:r>
              <a:rPr lang="pt-BR" sz="2800" dirty="0"/>
              <a:t>. 33, caput, e § 1º, e 34 a 37 desta Lei são inafiançáveis e insuscetíveis de sursis, graça, indulto, anistia e </a:t>
            </a:r>
            <a:r>
              <a:rPr lang="pt-BR" sz="2800" b="1" dirty="0"/>
              <a:t>liberdade provisória, vedada a conversão de suas penas em restritivas de direitos</a:t>
            </a:r>
            <a:r>
              <a:rPr lang="pt-BR" sz="2800" b="1" dirty="0" smtClean="0"/>
              <a:t>.</a:t>
            </a:r>
          </a:p>
          <a:p>
            <a:pPr marL="0" indent="0" algn="just">
              <a:buNone/>
            </a:pPr>
            <a:endParaRPr lang="pt-PT" sz="2800" b="1" dirty="0"/>
          </a:p>
          <a:p>
            <a:pPr marL="0" indent="0" algn="just">
              <a:buNone/>
            </a:pPr>
            <a:r>
              <a:rPr lang="pt-BR" sz="2800" dirty="0"/>
              <a:t>Art. 59. Nos crimes previstos nos </a:t>
            </a:r>
            <a:r>
              <a:rPr lang="pt-BR" sz="2800" dirty="0" err="1"/>
              <a:t>arts</a:t>
            </a:r>
            <a:r>
              <a:rPr lang="pt-BR" sz="2800" dirty="0"/>
              <a:t>. 33, caput e § 1º, e 34 a 37 desta Lei, </a:t>
            </a:r>
            <a:r>
              <a:rPr lang="pt-BR" sz="2800" b="1" dirty="0">
                <a:solidFill>
                  <a:srgbClr val="FF0000"/>
                </a:solidFill>
              </a:rPr>
              <a:t>o réu não poderá apelar sem recolher-se à prisão</a:t>
            </a:r>
            <a:r>
              <a:rPr lang="pt-BR" sz="2800" dirty="0"/>
              <a:t>, salvo se for primário e de bons antecedentes, assim reconhecido na sentença condenatória.</a:t>
            </a:r>
          </a:p>
          <a:p>
            <a:pPr marL="0" indent="0" algn="just">
              <a:buNone/>
            </a:pPr>
            <a:endParaRPr lang="pt-BR" sz="2800" b="1" dirty="0" smtClean="0"/>
          </a:p>
          <a:p>
            <a:pPr marL="0" indent="0" algn="just">
              <a:buNone/>
            </a:pPr>
            <a:endParaRPr lang="pt-PT" sz="2800" b="1" dirty="0">
              <a:solidFill>
                <a:srgbClr val="FF0000"/>
              </a:solidFill>
            </a:endParaRPr>
          </a:p>
          <a:p>
            <a:pPr marL="0" indent="0" algn="just">
              <a:buNone/>
            </a:pPr>
            <a:endParaRPr lang="pt-BR" sz="2800" dirty="0" smtClean="0"/>
          </a:p>
          <a:p>
            <a:pPr marL="0" indent="0">
              <a:buNone/>
            </a:pPr>
            <a:endParaRPr lang="pt-BR" dirty="0"/>
          </a:p>
        </p:txBody>
      </p:sp>
    </p:spTree>
    <p:extLst>
      <p:ext uri="{BB962C8B-B14F-4D97-AF65-F5344CB8AC3E}">
        <p14:creationId xmlns:p14="http://schemas.microsoft.com/office/powerpoint/2010/main" val="8973007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818729"/>
          </a:xfrm>
        </p:spPr>
        <p:txBody>
          <a:bodyPr/>
          <a:lstStyle/>
          <a:p>
            <a:r>
              <a:rPr lang="pt-PT" dirty="0" smtClean="0"/>
              <a:t>Livramento Condicional</a:t>
            </a:r>
            <a:endParaRPr lang="pt-BR" dirty="0"/>
          </a:p>
        </p:txBody>
      </p:sp>
      <p:sp>
        <p:nvSpPr>
          <p:cNvPr id="3" name="Espaço Reservado para Conteúdo 2"/>
          <p:cNvSpPr>
            <a:spLocks noGrp="1"/>
          </p:cNvSpPr>
          <p:nvPr>
            <p:ph sz="quarter" idx="13"/>
          </p:nvPr>
        </p:nvSpPr>
        <p:spPr>
          <a:xfrm>
            <a:off x="274320" y="692696"/>
            <a:ext cx="8595360" cy="5543512"/>
          </a:xfrm>
        </p:spPr>
        <p:txBody>
          <a:bodyPr/>
          <a:lstStyle/>
          <a:p>
            <a:pPr marL="0" indent="0" algn="just">
              <a:buNone/>
            </a:pPr>
            <a:r>
              <a:rPr lang="pt-PT" sz="2800" b="1" dirty="0" smtClean="0"/>
              <a:t>Art. 44</a:t>
            </a:r>
            <a:endParaRPr lang="pt-BR" sz="2800" b="1" dirty="0" smtClean="0"/>
          </a:p>
          <a:p>
            <a:pPr marL="0" indent="0">
              <a:buNone/>
            </a:pPr>
            <a:r>
              <a:rPr lang="pt-BR" sz="2400" b="1" dirty="0"/>
              <a:t>Parágrafo único</a:t>
            </a:r>
            <a:r>
              <a:rPr lang="pt-BR" sz="2400" dirty="0"/>
              <a:t>.  Nos crimes previstos no caput deste artigo, dar-se-á o livramento condicional após o cumprimento de 2/3 (dois terços) da pena, </a:t>
            </a:r>
            <a:r>
              <a:rPr lang="pt-BR" sz="2400" b="1" dirty="0"/>
              <a:t>vedada sua concessão ao reincidente específico</a:t>
            </a:r>
            <a:r>
              <a:rPr lang="pt-BR" sz="2400" dirty="0"/>
              <a:t>.</a:t>
            </a:r>
          </a:p>
          <a:p>
            <a:pPr marL="0" indent="0">
              <a:buNone/>
            </a:pPr>
            <a:endParaRPr lang="pt-BR" dirty="0"/>
          </a:p>
        </p:txBody>
      </p:sp>
    </p:spTree>
    <p:extLst>
      <p:ext uri="{BB962C8B-B14F-4D97-AF65-F5344CB8AC3E}">
        <p14:creationId xmlns:p14="http://schemas.microsoft.com/office/powerpoint/2010/main" val="1961820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818729"/>
          </a:xfrm>
        </p:spPr>
        <p:txBody>
          <a:bodyPr/>
          <a:lstStyle/>
          <a:p>
            <a:r>
              <a:rPr lang="pt-PT" dirty="0" smtClean="0"/>
              <a:t>Isenção de Pena</a:t>
            </a:r>
            <a:endParaRPr lang="pt-BR" dirty="0"/>
          </a:p>
        </p:txBody>
      </p:sp>
      <p:sp>
        <p:nvSpPr>
          <p:cNvPr id="3" name="Espaço Reservado para Conteúdo 2"/>
          <p:cNvSpPr>
            <a:spLocks noGrp="1"/>
          </p:cNvSpPr>
          <p:nvPr>
            <p:ph sz="quarter" idx="13"/>
          </p:nvPr>
        </p:nvSpPr>
        <p:spPr>
          <a:xfrm>
            <a:off x="274320" y="548680"/>
            <a:ext cx="8595360" cy="6309320"/>
          </a:xfrm>
        </p:spPr>
        <p:txBody>
          <a:bodyPr>
            <a:normAutofit/>
          </a:bodyPr>
          <a:lstStyle/>
          <a:p>
            <a:pPr marL="0" indent="0" algn="just">
              <a:buNone/>
            </a:pPr>
            <a:r>
              <a:rPr lang="pt-BR" sz="2400" b="1" dirty="0"/>
              <a:t>Art. 45.  </a:t>
            </a:r>
            <a:r>
              <a:rPr lang="pt-BR" sz="2400" u="sng" dirty="0"/>
              <a:t>É isento de pena </a:t>
            </a:r>
            <a:r>
              <a:rPr lang="pt-BR" sz="2400" dirty="0"/>
              <a:t>o agente que, </a:t>
            </a:r>
            <a:r>
              <a:rPr lang="pt-BR" sz="2400" b="1" dirty="0"/>
              <a:t>em razão da dependência</a:t>
            </a:r>
            <a:r>
              <a:rPr lang="pt-BR" sz="2400" dirty="0"/>
              <a:t>, ou sob o </a:t>
            </a:r>
            <a:r>
              <a:rPr lang="pt-BR" sz="2400" b="1" dirty="0"/>
              <a:t>efeito, proveniente de caso fortuito ou força maior</a:t>
            </a:r>
            <a:r>
              <a:rPr lang="pt-BR" sz="2400" dirty="0"/>
              <a:t>, de droga, era, ao tempo da ação ou da omissão, qualquer que tenha sido a infração penal praticada, </a:t>
            </a:r>
            <a:r>
              <a:rPr lang="pt-BR" sz="2400" b="1" dirty="0"/>
              <a:t>inteiramente incapaz de entender o caráter ilícito do fato ou de determinar-se de acordo com esse entendimento.</a:t>
            </a:r>
          </a:p>
          <a:p>
            <a:pPr marL="0" indent="0">
              <a:buNone/>
            </a:pPr>
            <a:endParaRPr lang="pt-BR" sz="2400" dirty="0"/>
          </a:p>
          <a:p>
            <a:pPr marL="0" indent="0" algn="just">
              <a:buNone/>
            </a:pPr>
            <a:r>
              <a:rPr lang="pt-BR" sz="2400" b="1" dirty="0"/>
              <a:t>Parágrafo único</a:t>
            </a:r>
            <a:r>
              <a:rPr lang="pt-BR" sz="2400" dirty="0"/>
              <a:t>.  Quando absolver o agente, reconhecendo, por força pericial, que este apresentava, à época do fato previsto neste artigo, as condições referidas no caput deste artigo, poderá determinar o juiz, na sentença, o seu encaminhamento para tratamento médico adequado</a:t>
            </a:r>
            <a:r>
              <a:rPr lang="pt-BR" sz="2400" dirty="0" smtClean="0"/>
              <a:t>.</a:t>
            </a:r>
          </a:p>
          <a:p>
            <a:pPr marL="0" indent="0" algn="just">
              <a:buNone/>
            </a:pPr>
            <a:endParaRPr lang="pt-PT" sz="2400" dirty="0"/>
          </a:p>
        </p:txBody>
      </p:sp>
    </p:spTree>
    <p:extLst>
      <p:ext uri="{BB962C8B-B14F-4D97-AF65-F5344CB8AC3E}">
        <p14:creationId xmlns:p14="http://schemas.microsoft.com/office/powerpoint/2010/main" val="19870335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818729"/>
          </a:xfrm>
        </p:spPr>
        <p:txBody>
          <a:bodyPr/>
          <a:lstStyle/>
          <a:p>
            <a:r>
              <a:rPr lang="pt-PT" dirty="0" smtClean="0"/>
              <a:t>Isenção de Pena</a:t>
            </a:r>
            <a:endParaRPr lang="pt-BR" dirty="0"/>
          </a:p>
        </p:txBody>
      </p:sp>
      <p:sp>
        <p:nvSpPr>
          <p:cNvPr id="3" name="Espaço Reservado para Conteúdo 2"/>
          <p:cNvSpPr>
            <a:spLocks noGrp="1"/>
          </p:cNvSpPr>
          <p:nvPr>
            <p:ph sz="quarter" idx="13"/>
          </p:nvPr>
        </p:nvSpPr>
        <p:spPr>
          <a:xfrm>
            <a:off x="274320" y="548680"/>
            <a:ext cx="8595360" cy="6309320"/>
          </a:xfrm>
        </p:spPr>
        <p:txBody>
          <a:bodyPr>
            <a:normAutofit/>
          </a:bodyPr>
          <a:lstStyle/>
          <a:p>
            <a:pPr marL="0" indent="0" algn="just">
              <a:buNone/>
            </a:pPr>
            <a:r>
              <a:rPr lang="pt-BR" sz="2400" b="1" dirty="0"/>
              <a:t>Art. 46. </a:t>
            </a:r>
            <a:r>
              <a:rPr lang="pt-BR" sz="2400" dirty="0"/>
              <a:t> As penas podem ser reduzidas de um terço a dois terços se, por força das circunstâncias previstas no art. 45 desta Lei, o agente não possuía, ao tempo da ação ou da omissão, </a:t>
            </a:r>
            <a:r>
              <a:rPr lang="pt-BR" sz="2400" b="1" dirty="0"/>
              <a:t>a plena capacidade </a:t>
            </a:r>
            <a:r>
              <a:rPr lang="pt-BR" sz="2400" dirty="0"/>
              <a:t>de entender o caráter ilícito do fato ou de determinar-se de acordo com esse entendimento.</a:t>
            </a:r>
          </a:p>
          <a:p>
            <a:pPr marL="0" indent="0" algn="just">
              <a:buNone/>
            </a:pPr>
            <a:endParaRPr lang="pt-PT" sz="2400" dirty="0" smtClean="0"/>
          </a:p>
          <a:p>
            <a:pPr marL="342900" indent="-342900" algn="just"/>
            <a:r>
              <a:rPr lang="pt-PT" sz="2400" dirty="0" smtClean="0"/>
              <a:t>Art. 28, CP.</a:t>
            </a:r>
            <a:endParaRPr lang="pt-PT" sz="2400" dirty="0"/>
          </a:p>
        </p:txBody>
      </p:sp>
    </p:spTree>
    <p:extLst>
      <p:ext uri="{BB962C8B-B14F-4D97-AF65-F5344CB8AC3E}">
        <p14:creationId xmlns:p14="http://schemas.microsoft.com/office/powerpoint/2010/main" val="16803470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Concurso real de normas</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r>
              <a:rPr lang="pt-PT" sz="2800" b="1" dirty="0" smtClean="0"/>
              <a:t>Concurso material de crimes</a:t>
            </a:r>
          </a:p>
          <a:p>
            <a:endParaRPr lang="pt-PT" sz="2800" dirty="0"/>
          </a:p>
          <a:p>
            <a:pPr marL="0" indent="0" algn="just">
              <a:buNone/>
            </a:pPr>
            <a:r>
              <a:rPr lang="pt-PT" sz="2800" dirty="0" smtClean="0"/>
              <a:t> 1. Tráfico (Art. 33, </a:t>
            </a:r>
            <a:r>
              <a:rPr lang="pt-PT" sz="2800" i="1" dirty="0" smtClean="0"/>
              <a:t>caput</a:t>
            </a:r>
            <a:r>
              <a:rPr lang="pt-PT" sz="2800" dirty="0" smtClean="0"/>
              <a:t> e §1º) e Associação para o Tráfico (Art. 35);</a:t>
            </a:r>
          </a:p>
          <a:p>
            <a:pPr marL="0" indent="0" algn="just">
              <a:buNone/>
            </a:pPr>
            <a:endParaRPr lang="pt-PT" sz="2800" dirty="0"/>
          </a:p>
          <a:p>
            <a:pPr marL="0" indent="0" algn="just">
              <a:buNone/>
            </a:pPr>
            <a:r>
              <a:rPr lang="pt-PT" sz="2800" dirty="0" smtClean="0"/>
              <a:t>2. </a:t>
            </a:r>
            <a:r>
              <a:rPr lang="pt-BR" sz="2800" dirty="0"/>
              <a:t>Tráfico (art. 33, caput, e § 1º) </a:t>
            </a:r>
            <a:r>
              <a:rPr lang="pt-BR" sz="2800" dirty="0" smtClean="0"/>
              <a:t>e Lavagem </a:t>
            </a:r>
            <a:r>
              <a:rPr lang="pt-BR" sz="2800" dirty="0"/>
              <a:t>de Dinheiro (Lei n.º </a:t>
            </a:r>
            <a:r>
              <a:rPr lang="pt-BR" sz="2800" dirty="0" smtClean="0"/>
              <a:t>9.613/98)</a:t>
            </a:r>
            <a:endParaRPr lang="pt-PT" sz="2800" dirty="0" smtClean="0"/>
          </a:p>
          <a:p>
            <a:pPr algn="just"/>
            <a:endParaRPr lang="pt-PT" sz="2800" dirty="0"/>
          </a:p>
          <a:p>
            <a:pPr algn="just"/>
            <a:endParaRPr lang="pt-PT" sz="2800" dirty="0" smtClean="0"/>
          </a:p>
          <a:p>
            <a:endParaRPr lang="pt-PT" sz="2800" dirty="0"/>
          </a:p>
          <a:p>
            <a:endParaRPr lang="pt-BR" sz="2800" dirty="0"/>
          </a:p>
        </p:txBody>
      </p:sp>
    </p:spTree>
    <p:extLst>
      <p:ext uri="{BB962C8B-B14F-4D97-AF65-F5344CB8AC3E}">
        <p14:creationId xmlns:p14="http://schemas.microsoft.com/office/powerpoint/2010/main" val="3552011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400" dirty="0" smtClean="0"/>
              <a:t>Art. 2º</a:t>
            </a:r>
            <a:br>
              <a:rPr lang="pt-BR" sz="4400" dirty="0" smtClean="0"/>
            </a:br>
            <a:r>
              <a:rPr lang="pt-BR" sz="4400" dirty="0" smtClean="0"/>
              <a:t>Ressalvas à proibição de drogas</a:t>
            </a:r>
            <a:endParaRPr lang="pt-BR" sz="4400" dirty="0"/>
          </a:p>
        </p:txBody>
      </p:sp>
      <p:sp>
        <p:nvSpPr>
          <p:cNvPr id="3" name="Espaço Reservado para Conteúdo 2"/>
          <p:cNvSpPr>
            <a:spLocks noGrp="1"/>
          </p:cNvSpPr>
          <p:nvPr>
            <p:ph sz="quarter" idx="13"/>
          </p:nvPr>
        </p:nvSpPr>
        <p:spPr>
          <a:xfrm>
            <a:off x="457200" y="1600200"/>
            <a:ext cx="8229600" cy="4997152"/>
          </a:xfrm>
        </p:spPr>
        <p:txBody>
          <a:bodyPr>
            <a:normAutofit/>
          </a:bodyPr>
          <a:lstStyle/>
          <a:p>
            <a:pPr algn="just"/>
            <a:r>
              <a:rPr lang="pt-BR" b="1" dirty="0"/>
              <a:t>Art. 2</a:t>
            </a:r>
            <a:r>
              <a:rPr lang="pt-BR" b="1" u="sng" baseline="30000" dirty="0"/>
              <a:t>o</a:t>
            </a:r>
            <a:r>
              <a:rPr lang="pt-BR" b="1" dirty="0"/>
              <a:t> </a:t>
            </a:r>
            <a:r>
              <a:rPr lang="pt-BR" dirty="0"/>
              <a:t> Ficam proibidas, em todo o território nacional, as drogas, bem como o plantio, a cultura, a colheita e a exploração de vegetais e substratos dos quais possam ser extraídas ou produzidas drogas, </a:t>
            </a:r>
            <a:r>
              <a:rPr lang="pt-BR" u="sng" dirty="0">
                <a:solidFill>
                  <a:schemeClr val="tx1"/>
                </a:solidFill>
              </a:rPr>
              <a:t>ressalvada </a:t>
            </a:r>
            <a:r>
              <a:rPr lang="pt-BR" u="sng" dirty="0"/>
              <a:t>a hipótese de autorização legal ou regulamentar, bem como o que estabelece a Convenção de Viena, das Nações Unidas, sobre Substâncias Psicotrópicas, de 1971, a respeito de plantas de </a:t>
            </a:r>
            <a:r>
              <a:rPr lang="pt-BR" b="1" u="sng" dirty="0"/>
              <a:t>uso estritamente ritualístico-religioso</a:t>
            </a:r>
            <a:r>
              <a:rPr lang="pt-BR" b="1" u="sng" dirty="0" smtClean="0"/>
              <a:t>.</a:t>
            </a:r>
          </a:p>
          <a:p>
            <a:pPr algn="just"/>
            <a:endParaRPr lang="pt-BR" dirty="0" smtClean="0"/>
          </a:p>
          <a:p>
            <a:pPr algn="just"/>
            <a:r>
              <a:rPr lang="pt-BR" b="1" dirty="0"/>
              <a:t>Parágrafo único.</a:t>
            </a:r>
            <a:r>
              <a:rPr lang="pt-BR" dirty="0"/>
              <a:t>  Pode a União autorizar o plantio, a cultura e a colheita dos vegetais referidos no caput deste artigo, exclusivamente para fins medicinais ou científicos, em local e prazo predeterminados, mediante fiscalização, respeitadas as ressalvas supramencionadas.</a:t>
            </a:r>
          </a:p>
        </p:txBody>
      </p:sp>
    </p:spTree>
    <p:extLst>
      <p:ext uri="{BB962C8B-B14F-4D97-AF65-F5344CB8AC3E}">
        <p14:creationId xmlns:p14="http://schemas.microsoft.com/office/powerpoint/2010/main" val="354516918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Concurso aparente de normas</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r>
              <a:rPr lang="pt-PT" sz="2800" b="1" dirty="0" smtClean="0"/>
              <a:t>Absorção de infrações penais</a:t>
            </a:r>
          </a:p>
          <a:p>
            <a:endParaRPr lang="pt-PT" sz="2800" dirty="0"/>
          </a:p>
          <a:p>
            <a:pPr marL="0" indent="0" algn="just">
              <a:buNone/>
            </a:pPr>
            <a:r>
              <a:rPr lang="pt-PT" sz="2800" dirty="0" smtClean="0"/>
              <a:t> 1. </a:t>
            </a:r>
            <a:r>
              <a:rPr lang="pt-BR" sz="2800" dirty="0"/>
              <a:t>Petrechos para Tráfico (art. 34) </a:t>
            </a:r>
            <a:r>
              <a:rPr lang="pt-BR" sz="2800" dirty="0" smtClean="0"/>
              <a:t>pelo Tráfico </a:t>
            </a:r>
            <a:r>
              <a:rPr lang="pt-BR" sz="2800" dirty="0"/>
              <a:t>(art. 33, caput, e § 1º</a:t>
            </a:r>
            <a:r>
              <a:rPr lang="pt-BR" sz="2800" dirty="0" smtClean="0"/>
              <a:t>);</a:t>
            </a:r>
          </a:p>
          <a:p>
            <a:pPr marL="0" indent="0" algn="just">
              <a:buNone/>
            </a:pPr>
            <a:endParaRPr lang="pt-PT" sz="2800" dirty="0" smtClean="0"/>
          </a:p>
          <a:p>
            <a:pPr marL="0" indent="0" algn="just">
              <a:buNone/>
            </a:pPr>
            <a:r>
              <a:rPr lang="pt-PT" sz="2800" dirty="0" smtClean="0"/>
              <a:t>2. </a:t>
            </a:r>
            <a:r>
              <a:rPr lang="pt-BR" sz="2800" dirty="0"/>
              <a:t>Porte para Uso Próprio (art. 28) pelo </a:t>
            </a:r>
            <a:r>
              <a:rPr lang="pt-BR" sz="2800" dirty="0" smtClean="0"/>
              <a:t>Tráfico </a:t>
            </a:r>
            <a:r>
              <a:rPr lang="pt-BR" sz="2800" dirty="0"/>
              <a:t>(art. 33, caput, e § 1º</a:t>
            </a:r>
            <a:r>
              <a:rPr lang="pt-BR" sz="2800" dirty="0" smtClean="0"/>
              <a:t>);</a:t>
            </a:r>
          </a:p>
          <a:p>
            <a:pPr marL="0" indent="0" algn="just">
              <a:buNone/>
            </a:pPr>
            <a:endParaRPr lang="pt-PT" sz="2800" dirty="0"/>
          </a:p>
          <a:p>
            <a:pPr marL="0" indent="0" algn="just">
              <a:buNone/>
            </a:pPr>
            <a:r>
              <a:rPr lang="pt-PT" sz="2800" dirty="0" smtClean="0"/>
              <a:t>3. </a:t>
            </a:r>
            <a:r>
              <a:rPr lang="pt-BR" sz="2800" dirty="0"/>
              <a:t>Tráfico (art. 33, caput, e § 1º) pelo	</a:t>
            </a:r>
            <a:r>
              <a:rPr lang="pt-BR" sz="2800" dirty="0" smtClean="0"/>
              <a:t>Financiamento art</a:t>
            </a:r>
            <a:r>
              <a:rPr lang="pt-BR" sz="2800" dirty="0"/>
              <a:t>. 36</a:t>
            </a:r>
            <a:r>
              <a:rPr lang="pt-BR" sz="2800" dirty="0" smtClean="0"/>
              <a:t>);</a:t>
            </a:r>
          </a:p>
          <a:p>
            <a:pPr marL="0" indent="0" algn="just">
              <a:buNone/>
            </a:pPr>
            <a:endParaRPr lang="pt-PT" sz="2800" dirty="0"/>
          </a:p>
          <a:p>
            <a:pPr algn="just"/>
            <a:endParaRPr lang="pt-PT" sz="2800" dirty="0" smtClean="0"/>
          </a:p>
          <a:p>
            <a:endParaRPr lang="pt-PT" sz="2800" dirty="0"/>
          </a:p>
          <a:p>
            <a:endParaRPr lang="pt-BR" sz="2800" dirty="0"/>
          </a:p>
        </p:txBody>
      </p:sp>
    </p:spTree>
    <p:extLst>
      <p:ext uri="{BB962C8B-B14F-4D97-AF65-F5344CB8AC3E}">
        <p14:creationId xmlns:p14="http://schemas.microsoft.com/office/powerpoint/2010/main" val="37609104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Concurso aparente de normas</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r>
              <a:rPr lang="pt-PT" sz="2800" b="1" dirty="0" smtClean="0"/>
              <a:t>Princípio da especialidade</a:t>
            </a:r>
          </a:p>
          <a:p>
            <a:endParaRPr lang="pt-PT" sz="2800" dirty="0"/>
          </a:p>
          <a:p>
            <a:pPr marL="0" indent="0" algn="just">
              <a:buNone/>
            </a:pPr>
            <a:r>
              <a:rPr lang="pt-PT" sz="2800" dirty="0" smtClean="0"/>
              <a:t> 1.  </a:t>
            </a:r>
            <a:r>
              <a:rPr lang="pt-BR" sz="2800" dirty="0" smtClean="0"/>
              <a:t>Contrabando </a:t>
            </a:r>
            <a:r>
              <a:rPr lang="pt-BR" sz="2800" dirty="0"/>
              <a:t>(CP, art. 334, </a:t>
            </a:r>
            <a:r>
              <a:rPr lang="pt-BR" sz="2800" dirty="0" smtClean="0"/>
              <a:t>caput</a:t>
            </a:r>
            <a:r>
              <a:rPr lang="pt-BR" sz="2800" dirty="0"/>
              <a:t>) </a:t>
            </a:r>
            <a:r>
              <a:rPr lang="pt-BR" sz="2800" dirty="0" smtClean="0"/>
              <a:t>e </a:t>
            </a:r>
            <a:r>
              <a:rPr lang="pt-BR" sz="2800" dirty="0"/>
              <a:t>Tráfico (art. 33, caput, e </a:t>
            </a:r>
            <a:r>
              <a:rPr lang="pt-BR" sz="2800" dirty="0" smtClean="0"/>
              <a:t>§ </a:t>
            </a:r>
            <a:r>
              <a:rPr lang="pt-BR" sz="2800" dirty="0"/>
              <a:t>1º);</a:t>
            </a:r>
          </a:p>
          <a:p>
            <a:pPr marL="0" indent="0" algn="just">
              <a:buNone/>
            </a:pPr>
            <a:endParaRPr lang="pt-PT" sz="2800" dirty="0" smtClean="0"/>
          </a:p>
          <a:p>
            <a:pPr marL="0" indent="0" algn="just">
              <a:buNone/>
            </a:pPr>
            <a:r>
              <a:rPr lang="pt-PT" sz="2800" dirty="0" smtClean="0"/>
              <a:t>2. </a:t>
            </a:r>
            <a:r>
              <a:rPr lang="pt-BR" sz="2800" dirty="0"/>
              <a:t>Violação de Sigilo Funcional (CP, art. 325) </a:t>
            </a:r>
            <a:r>
              <a:rPr lang="pt-BR" sz="2800" dirty="0" smtClean="0"/>
              <a:t>e </a:t>
            </a:r>
            <a:r>
              <a:rPr lang="pt-BR" sz="2800" dirty="0"/>
              <a:t>Colaboração como Informante (</a:t>
            </a:r>
            <a:r>
              <a:rPr lang="pt-BR" sz="2800" dirty="0" err="1"/>
              <a:t>arts</a:t>
            </a:r>
            <a:r>
              <a:rPr lang="pt-BR" sz="2800" dirty="0"/>
              <a:t>. 37 e 	</a:t>
            </a:r>
            <a:r>
              <a:rPr lang="pt-BR" sz="2800" dirty="0" smtClean="0"/>
              <a:t>40, II, </a:t>
            </a:r>
            <a:r>
              <a:rPr lang="pt-BR" sz="2800" i="1" dirty="0" smtClean="0"/>
              <a:t>in </a:t>
            </a:r>
            <a:r>
              <a:rPr lang="pt-BR" sz="2800" i="1" dirty="0"/>
              <a:t>fine</a:t>
            </a:r>
            <a:r>
              <a:rPr lang="pt-BR" sz="2800" dirty="0"/>
              <a:t>);</a:t>
            </a:r>
            <a:endParaRPr lang="pt-PT" sz="2800" dirty="0"/>
          </a:p>
          <a:p>
            <a:pPr marL="0" indent="0" algn="just">
              <a:buNone/>
            </a:pPr>
            <a:endParaRPr lang="pt-PT" sz="2800" dirty="0" smtClean="0"/>
          </a:p>
          <a:p>
            <a:pPr marL="0" indent="0" algn="just">
              <a:buNone/>
            </a:pPr>
            <a:endParaRPr lang="pt-PT" sz="2800" dirty="0"/>
          </a:p>
          <a:p>
            <a:pPr algn="just"/>
            <a:endParaRPr lang="pt-PT" sz="2800" dirty="0" smtClean="0"/>
          </a:p>
          <a:p>
            <a:endParaRPr lang="pt-PT" sz="2800" dirty="0"/>
          </a:p>
          <a:p>
            <a:endParaRPr lang="pt-BR" sz="2800" dirty="0"/>
          </a:p>
        </p:txBody>
      </p:sp>
    </p:spTree>
    <p:extLst>
      <p:ext uri="{BB962C8B-B14F-4D97-AF65-F5344CB8AC3E}">
        <p14:creationId xmlns:p14="http://schemas.microsoft.com/office/powerpoint/2010/main" val="41388125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457200" indent="-457200" algn="just"/>
            <a:r>
              <a:rPr lang="pt-BR" sz="2800" b="1" dirty="0" smtClean="0"/>
              <a:t>Código de Processo Penal:</a:t>
            </a:r>
          </a:p>
          <a:p>
            <a:pPr marL="457200" indent="-457200" algn="just"/>
            <a:endParaRPr lang="pt-BR" sz="2800" dirty="0" smtClean="0"/>
          </a:p>
          <a:p>
            <a:pPr marL="0" indent="0" algn="just">
              <a:buNone/>
            </a:pPr>
            <a:r>
              <a:rPr lang="pt-BR" sz="2800" dirty="0" smtClean="0"/>
              <a:t> </a:t>
            </a:r>
            <a:r>
              <a:rPr lang="pt-BR" sz="2800" dirty="0"/>
              <a:t>Art. 394.  O procedimento será </a:t>
            </a:r>
            <a:r>
              <a:rPr lang="pt-BR" sz="2800" dirty="0">
                <a:solidFill>
                  <a:srgbClr val="FF0000"/>
                </a:solidFill>
              </a:rPr>
              <a:t>comum</a:t>
            </a:r>
            <a:r>
              <a:rPr lang="pt-BR" sz="2800" dirty="0"/>
              <a:t> ou </a:t>
            </a:r>
            <a:r>
              <a:rPr lang="pt-BR" sz="2800" dirty="0" smtClean="0">
                <a:solidFill>
                  <a:srgbClr val="FF0000"/>
                </a:solidFill>
              </a:rPr>
              <a:t>especial</a:t>
            </a:r>
            <a:r>
              <a:rPr lang="pt-BR" sz="2800" dirty="0" smtClean="0"/>
              <a:t>.</a:t>
            </a:r>
          </a:p>
          <a:p>
            <a:pPr marL="0" indent="0" algn="just">
              <a:buNone/>
            </a:pPr>
            <a:endParaRPr lang="pt-BR" sz="2800" dirty="0" smtClean="0"/>
          </a:p>
          <a:p>
            <a:pPr marL="0" indent="0" algn="just">
              <a:buNone/>
            </a:pPr>
            <a:r>
              <a:rPr lang="pt-BR" sz="2800" dirty="0"/>
              <a:t>§ 2o  Aplica-se a todos os processos o procedimento comum, </a:t>
            </a:r>
            <a:r>
              <a:rPr lang="pt-BR" sz="2800" dirty="0">
                <a:solidFill>
                  <a:srgbClr val="FF0000"/>
                </a:solidFill>
              </a:rPr>
              <a:t>salvo disposições em contrário deste Código ou de lei especial</a:t>
            </a:r>
            <a:r>
              <a:rPr lang="pt-BR" sz="2800" dirty="0" smtClean="0">
                <a:solidFill>
                  <a:srgbClr val="FF0000"/>
                </a:solidFill>
              </a:rPr>
              <a:t>.</a:t>
            </a:r>
          </a:p>
          <a:p>
            <a:pPr marL="0" indent="0" algn="just">
              <a:buNone/>
            </a:pPr>
            <a:endParaRPr lang="pt-BR" sz="2800" dirty="0" smtClean="0"/>
          </a:p>
          <a:p>
            <a:pPr marL="0" indent="0" algn="just">
              <a:buNone/>
            </a:pPr>
            <a:r>
              <a:rPr lang="pt-BR" sz="2800" dirty="0"/>
              <a:t>§ 5</a:t>
            </a:r>
            <a:r>
              <a:rPr lang="pt-BR" sz="2800" u="sng" baseline="30000" dirty="0"/>
              <a:t>o</a:t>
            </a:r>
            <a:r>
              <a:rPr lang="pt-BR" sz="2800" dirty="0"/>
              <a:t>  Aplicam-se </a:t>
            </a:r>
            <a:r>
              <a:rPr lang="pt-BR" sz="2800" dirty="0">
                <a:solidFill>
                  <a:srgbClr val="FF0000"/>
                </a:solidFill>
              </a:rPr>
              <a:t>subsidiariamente</a:t>
            </a:r>
            <a:r>
              <a:rPr lang="pt-BR" sz="2800" dirty="0"/>
              <a:t> aos procedimentos especial, sumário e sumaríssimo as disposições do procedimento ordinário</a:t>
            </a:r>
            <a:endParaRPr lang="pt-PT" sz="2800" dirty="0" smtClean="0"/>
          </a:p>
          <a:p>
            <a:pPr marL="0" indent="0" algn="just">
              <a:buNone/>
            </a:pPr>
            <a:endParaRPr lang="pt-PT" sz="2800" dirty="0"/>
          </a:p>
          <a:p>
            <a:pPr algn="just"/>
            <a:endParaRPr lang="pt-PT" sz="2800" dirty="0" smtClean="0"/>
          </a:p>
          <a:p>
            <a:endParaRPr lang="pt-PT" sz="2800" dirty="0"/>
          </a:p>
          <a:p>
            <a:endParaRPr lang="pt-BR" sz="2800" dirty="0"/>
          </a:p>
        </p:txBody>
      </p:sp>
    </p:spTree>
    <p:extLst>
      <p:ext uri="{BB962C8B-B14F-4D97-AF65-F5344CB8AC3E}">
        <p14:creationId xmlns:p14="http://schemas.microsoft.com/office/powerpoint/2010/main" val="17137231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92500"/>
          </a:bodyPr>
          <a:lstStyle/>
          <a:p>
            <a:pPr marL="457200" indent="-457200" algn="just"/>
            <a:r>
              <a:rPr lang="pt-BR" sz="2800" b="1" dirty="0" smtClean="0"/>
              <a:t>Lei 11.343/06</a:t>
            </a:r>
          </a:p>
          <a:p>
            <a:pPr marL="457200" indent="-457200" algn="just"/>
            <a:endParaRPr lang="pt-BR" sz="2800" dirty="0" smtClean="0"/>
          </a:p>
          <a:p>
            <a:pPr marL="0" indent="0" algn="just">
              <a:buNone/>
            </a:pPr>
            <a:r>
              <a:rPr lang="pt-BR" sz="2800" dirty="0"/>
              <a:t>Art. 48.  O procedimento relativo aos processos por crimes definidos neste Título </a:t>
            </a:r>
            <a:r>
              <a:rPr lang="pt-BR" sz="2800" u="sng" dirty="0">
                <a:solidFill>
                  <a:srgbClr val="FF0000"/>
                </a:solidFill>
              </a:rPr>
              <a:t>rege-se pelo disposto neste Capítulo</a:t>
            </a:r>
            <a:r>
              <a:rPr lang="pt-BR" sz="2800" dirty="0"/>
              <a:t>, aplicando-se, </a:t>
            </a:r>
            <a:r>
              <a:rPr lang="pt-BR" sz="2800" dirty="0">
                <a:solidFill>
                  <a:srgbClr val="FF0000"/>
                </a:solidFill>
              </a:rPr>
              <a:t>subsidiariamente</a:t>
            </a:r>
            <a:r>
              <a:rPr lang="pt-BR" sz="2800" dirty="0"/>
              <a:t>, as disposições do </a:t>
            </a:r>
            <a:r>
              <a:rPr lang="pt-BR" sz="2800" dirty="0">
                <a:solidFill>
                  <a:srgbClr val="FF0000"/>
                </a:solidFill>
              </a:rPr>
              <a:t>Código de Processo Penal </a:t>
            </a:r>
            <a:r>
              <a:rPr lang="pt-BR" sz="2800" dirty="0"/>
              <a:t>e da </a:t>
            </a:r>
            <a:r>
              <a:rPr lang="pt-BR" sz="2800" dirty="0">
                <a:solidFill>
                  <a:srgbClr val="FF0000"/>
                </a:solidFill>
              </a:rPr>
              <a:t>Lei de Execução Penal</a:t>
            </a:r>
            <a:r>
              <a:rPr lang="pt-BR" sz="2800" dirty="0" smtClean="0"/>
              <a:t>.</a:t>
            </a:r>
          </a:p>
          <a:p>
            <a:pPr marL="0" indent="0" algn="just">
              <a:buNone/>
            </a:pPr>
            <a:endParaRPr lang="pt-BR" sz="2800" dirty="0"/>
          </a:p>
          <a:p>
            <a:pPr marL="0" indent="0" algn="just">
              <a:buNone/>
            </a:pPr>
            <a:r>
              <a:rPr lang="pt-BR" sz="2800" dirty="0"/>
              <a:t> </a:t>
            </a:r>
            <a:r>
              <a:rPr lang="pt-BR" sz="2800" dirty="0" smtClean="0"/>
              <a:t>§ 1o  O agente de qualquer das condutas previstas no </a:t>
            </a:r>
            <a:r>
              <a:rPr lang="pt-BR" sz="2800" dirty="0" smtClean="0">
                <a:solidFill>
                  <a:srgbClr val="FF0000"/>
                </a:solidFill>
              </a:rPr>
              <a:t>art. 28 </a:t>
            </a:r>
            <a:r>
              <a:rPr lang="pt-BR" sz="2800" dirty="0" smtClean="0"/>
              <a:t>desta Lei, salvo se houver concurso com os crimes previstos nos </a:t>
            </a:r>
            <a:r>
              <a:rPr lang="pt-BR" sz="2800" dirty="0" err="1" smtClean="0"/>
              <a:t>arts</a:t>
            </a:r>
            <a:r>
              <a:rPr lang="pt-BR" sz="2800" dirty="0" smtClean="0"/>
              <a:t>. 33 a 37 desta Lei, </a:t>
            </a:r>
            <a:r>
              <a:rPr lang="pt-BR" sz="2800" dirty="0" smtClean="0">
                <a:solidFill>
                  <a:srgbClr val="FF0000"/>
                </a:solidFill>
              </a:rPr>
              <a:t>será processado e julgado na forma dos </a:t>
            </a:r>
            <a:r>
              <a:rPr lang="pt-BR" sz="2800" dirty="0" err="1" smtClean="0">
                <a:solidFill>
                  <a:srgbClr val="FF0000"/>
                </a:solidFill>
              </a:rPr>
              <a:t>arts</a:t>
            </a:r>
            <a:r>
              <a:rPr lang="pt-BR" sz="2800" dirty="0" smtClean="0">
                <a:solidFill>
                  <a:srgbClr val="FF0000"/>
                </a:solidFill>
              </a:rPr>
              <a:t>. 60 e seguintes da Lei no 9.099</a:t>
            </a:r>
            <a:r>
              <a:rPr lang="pt-BR" sz="2800" dirty="0" smtClean="0"/>
              <a:t>, de 26 de setembro de 1995, que dispõe sobre os Juizados Especiais Criminais.</a:t>
            </a:r>
          </a:p>
          <a:p>
            <a:pPr marL="0" indent="0" algn="just">
              <a:buNone/>
            </a:pPr>
            <a:endParaRPr lang="pt-BR" sz="2800" dirty="0" smtClean="0"/>
          </a:p>
          <a:p>
            <a:pPr algn="just"/>
            <a:endParaRPr lang="pt-PT" sz="2800" dirty="0" smtClean="0"/>
          </a:p>
          <a:p>
            <a:endParaRPr lang="pt-PT" sz="2800" dirty="0"/>
          </a:p>
          <a:p>
            <a:endParaRPr lang="pt-BR" sz="2800" dirty="0"/>
          </a:p>
        </p:txBody>
      </p:sp>
    </p:spTree>
    <p:extLst>
      <p:ext uri="{BB962C8B-B14F-4D97-AF65-F5344CB8AC3E}">
        <p14:creationId xmlns:p14="http://schemas.microsoft.com/office/powerpoint/2010/main" val="22067653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algn="just"/>
            <a:r>
              <a:rPr lang="pt-PT" sz="2800" dirty="0" smtClean="0"/>
              <a:t> Em síntese, os crimes previstos na Lei de Drogas estão sujeitos a dois procedimentos distintos:</a:t>
            </a:r>
          </a:p>
          <a:p>
            <a:pPr algn="just"/>
            <a:endParaRPr lang="pt-PT" sz="2800" dirty="0"/>
          </a:p>
          <a:p>
            <a:pPr marL="457200" indent="-457200" algn="just">
              <a:buFontTx/>
              <a:buChar char="-"/>
            </a:pPr>
            <a:r>
              <a:rPr lang="pt-PT" sz="2800" dirty="0" smtClean="0"/>
              <a:t>Procedimento comum sumaríssimo, </a:t>
            </a:r>
            <a:r>
              <a:rPr lang="pt-PT" sz="2800" b="1" dirty="0" smtClean="0"/>
              <a:t>com as ressalvas</a:t>
            </a:r>
            <a:r>
              <a:rPr lang="pt-PT" sz="2800" dirty="0" smtClean="0"/>
              <a:t> previstas nos parágrafos do art. 48, da Lei 11.343/06, em relação ao crime de porte de droga para consumo pessoal (art. 28). [Art. 28, </a:t>
            </a:r>
            <a:r>
              <a:rPr lang="pt-PT" sz="2800" i="1" dirty="0" smtClean="0"/>
              <a:t>caput</a:t>
            </a:r>
            <a:r>
              <a:rPr lang="pt-PT" sz="2800" dirty="0" smtClean="0"/>
              <a:t>; Art. 28, §1º; Art. 33, §3º; Art. 38.]. </a:t>
            </a:r>
            <a:r>
              <a:rPr lang="pt-PT" sz="2800" dirty="0" smtClean="0">
                <a:solidFill>
                  <a:srgbClr val="FF0000"/>
                </a:solidFill>
              </a:rPr>
              <a:t>Competência JECRIM</a:t>
            </a:r>
            <a:r>
              <a:rPr lang="pt-PT" sz="2800" dirty="0" smtClean="0"/>
              <a:t>. </a:t>
            </a:r>
            <a:r>
              <a:rPr lang="pt-PT" sz="2800" b="1" dirty="0" smtClean="0"/>
              <a:t>TCO.</a:t>
            </a:r>
          </a:p>
          <a:p>
            <a:pPr marL="457200" indent="-457200" algn="just">
              <a:buFontTx/>
              <a:buChar char="-"/>
            </a:pPr>
            <a:endParaRPr lang="pt-PT" sz="2800" dirty="0"/>
          </a:p>
          <a:p>
            <a:pPr marL="457200" indent="-457200" algn="just">
              <a:buFontTx/>
              <a:buChar char="-"/>
            </a:pPr>
            <a:r>
              <a:rPr lang="pt-PT" sz="2800" dirty="0" smtClean="0"/>
              <a:t>Procedimento especial previsto na L. 11.343/06. </a:t>
            </a:r>
            <a:r>
              <a:rPr lang="pt-PT" sz="2800" b="1" dirty="0" smtClean="0"/>
              <a:t>APF.</a:t>
            </a:r>
          </a:p>
          <a:p>
            <a:endParaRPr lang="pt-PT" sz="2800" dirty="0"/>
          </a:p>
          <a:p>
            <a:endParaRPr lang="pt-BR" sz="2800" dirty="0"/>
          </a:p>
        </p:txBody>
      </p:sp>
    </p:spTree>
    <p:extLst>
      <p:ext uri="{BB962C8B-B14F-4D97-AF65-F5344CB8AC3E}">
        <p14:creationId xmlns:p14="http://schemas.microsoft.com/office/powerpoint/2010/main" val="215566845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85000" lnSpcReduction="10000"/>
          </a:bodyPr>
          <a:lstStyle/>
          <a:p>
            <a:pPr algn="just"/>
            <a:r>
              <a:rPr lang="pt-PT" sz="2800" dirty="0" smtClean="0"/>
              <a:t> </a:t>
            </a:r>
            <a:r>
              <a:rPr lang="pt-BR" sz="2800" dirty="0"/>
              <a:t> § 1o  O agente de qualquer das condutas previstas no art. 28 desta Lei, </a:t>
            </a:r>
            <a:r>
              <a:rPr lang="pt-BR" sz="2800" dirty="0">
                <a:solidFill>
                  <a:srgbClr val="FF0000"/>
                </a:solidFill>
              </a:rPr>
              <a:t>salvo se houver concurso com os crimes previstos nos </a:t>
            </a:r>
            <a:r>
              <a:rPr lang="pt-BR" sz="2800" dirty="0" err="1">
                <a:solidFill>
                  <a:srgbClr val="FF0000"/>
                </a:solidFill>
              </a:rPr>
              <a:t>arts</a:t>
            </a:r>
            <a:r>
              <a:rPr lang="pt-BR" sz="2800" dirty="0">
                <a:solidFill>
                  <a:srgbClr val="FF0000"/>
                </a:solidFill>
              </a:rPr>
              <a:t>. 33 a 37 desta Lei</a:t>
            </a:r>
            <a:r>
              <a:rPr lang="pt-BR" sz="2800" dirty="0"/>
              <a:t>, será processado e julgado na forma dos </a:t>
            </a:r>
            <a:r>
              <a:rPr lang="pt-BR" sz="2800" dirty="0" err="1"/>
              <a:t>arts</a:t>
            </a:r>
            <a:r>
              <a:rPr lang="pt-BR" sz="2800" dirty="0"/>
              <a:t>. 60 e seguintes da Lei no 9.099, de 26 de setembro de 1995, que dispõe sobre os Juizados Especiais Criminais.</a:t>
            </a:r>
          </a:p>
          <a:p>
            <a:pPr algn="just"/>
            <a:endParaRPr lang="pt-PT" sz="2800" dirty="0"/>
          </a:p>
          <a:p>
            <a:pPr algn="just"/>
            <a:r>
              <a:rPr lang="pt-BR" sz="2800" dirty="0" smtClean="0"/>
              <a:t>L. 9099/95, Art</a:t>
            </a:r>
            <a:r>
              <a:rPr lang="pt-BR" sz="2800" dirty="0"/>
              <a:t>. 60.  O Juizado Especial Criminal, provido por juízes togados ou togados e leigos, tem competência para a conciliação, o julgamento e a execução das infrações penais de menor potencial ofensivo, </a:t>
            </a:r>
            <a:r>
              <a:rPr lang="pt-BR" sz="2800" b="1" dirty="0">
                <a:solidFill>
                  <a:srgbClr val="FF0000"/>
                </a:solidFill>
              </a:rPr>
              <a:t>respeitadas as regras de conexão e continência</a:t>
            </a:r>
            <a:r>
              <a:rPr lang="pt-BR" sz="2800" b="1" dirty="0" smtClean="0">
                <a:solidFill>
                  <a:srgbClr val="FF0000"/>
                </a:solidFill>
              </a:rPr>
              <a:t>.</a:t>
            </a:r>
          </a:p>
          <a:p>
            <a:pPr marL="0" indent="0" algn="just">
              <a:buNone/>
            </a:pPr>
            <a:r>
              <a:rPr lang="pt-BR" sz="2800" dirty="0"/>
              <a:t>Parágrafo único. Na reunião de processos, perante o juízo comum ou o tribunal do júri, decorrentes da aplicação das regras de conexão e continência, observar-se-ão os institutos da transação penal e da composição dos danos civis.</a:t>
            </a:r>
            <a:endParaRPr lang="pt-BR" sz="2800" b="1" dirty="0">
              <a:solidFill>
                <a:srgbClr val="FF0000"/>
              </a:solidFill>
            </a:endParaRPr>
          </a:p>
        </p:txBody>
      </p:sp>
    </p:spTree>
    <p:extLst>
      <p:ext uri="{BB962C8B-B14F-4D97-AF65-F5344CB8AC3E}">
        <p14:creationId xmlns:p14="http://schemas.microsoft.com/office/powerpoint/2010/main" val="16404195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692696"/>
            <a:ext cx="8595360" cy="6165304"/>
          </a:xfrm>
        </p:spPr>
        <p:txBody>
          <a:bodyPr>
            <a:normAutofit fontScale="62500" lnSpcReduction="20000"/>
          </a:bodyPr>
          <a:lstStyle/>
          <a:p>
            <a:pPr algn="just"/>
            <a:r>
              <a:rPr lang="pt-BR" sz="2800" b="1" dirty="0" smtClean="0"/>
              <a:t>Em resumo:</a:t>
            </a:r>
          </a:p>
          <a:p>
            <a:pPr algn="just"/>
            <a:endParaRPr lang="pt-BR" sz="2800" b="1" dirty="0" smtClean="0"/>
          </a:p>
          <a:p>
            <a:pPr marL="0" indent="0" algn="just">
              <a:buNone/>
            </a:pPr>
            <a:r>
              <a:rPr lang="pt-BR" sz="3300" dirty="0" smtClean="0"/>
              <a:t> - Cometido de maneira isolada o crime de porte ou cultivo para consumo pessoal, a competência será do JECRIM. Na hipótese de terem sido praticados outros crimes em conexão ou continência com essa infração de menor potencial ofensivo, deverão ser observadas as regras do art. 78, do CPP, para saber qual o juízo competente.</a:t>
            </a:r>
          </a:p>
          <a:p>
            <a:pPr marL="0" indent="0" algn="just">
              <a:buNone/>
            </a:pPr>
            <a:endParaRPr lang="pt-BR" sz="3300" dirty="0"/>
          </a:p>
          <a:p>
            <a:pPr marL="0" indent="0" algn="just">
              <a:buNone/>
            </a:pPr>
            <a:r>
              <a:rPr lang="pt-BR" sz="3300" dirty="0" smtClean="0"/>
              <a:t>- Se for estabelecida a competência do juízo comum ou do tribunal do júri, isso não impedirá a aplicação dos institutos </a:t>
            </a:r>
            <a:r>
              <a:rPr lang="pt-BR" sz="3300" dirty="0" err="1" smtClean="0"/>
              <a:t>despenalizadores</a:t>
            </a:r>
            <a:r>
              <a:rPr lang="pt-BR" sz="3300" dirty="0" smtClean="0"/>
              <a:t>, desde que preenchidos seus pressupostos legais.</a:t>
            </a:r>
          </a:p>
          <a:p>
            <a:pPr marL="0" indent="0" algn="just">
              <a:buNone/>
            </a:pPr>
            <a:endParaRPr lang="pt-BR" sz="3300" dirty="0" smtClean="0"/>
          </a:p>
          <a:p>
            <a:pPr marL="0" indent="0" algn="just">
              <a:buNone/>
            </a:pPr>
            <a:r>
              <a:rPr lang="pt-BR" sz="3300" dirty="0" smtClean="0"/>
              <a:t>- Na hipótese do crime </a:t>
            </a:r>
            <a:r>
              <a:rPr lang="pt-BR" sz="3300" dirty="0"/>
              <a:t>de porte ou cultivo para consumo </a:t>
            </a:r>
            <a:r>
              <a:rPr lang="pt-BR" sz="3300" dirty="0" smtClean="0"/>
              <a:t>pessoal ser praticado em conexão ou continência com um dos tipos penais dos </a:t>
            </a:r>
            <a:r>
              <a:rPr lang="pt-BR" sz="3300" dirty="0" err="1" smtClean="0"/>
              <a:t>arts</a:t>
            </a:r>
            <a:r>
              <a:rPr lang="pt-BR" sz="3300" dirty="0" smtClean="0"/>
              <a:t>. 33 a 37, da Lei 11.343/06, a competência para julgamento de ambos os delitos será das Varas Especializadas em Drogas, com a aplicação do procedimento especial previsto entre os </a:t>
            </a:r>
            <a:r>
              <a:rPr lang="pt-BR" sz="3300" dirty="0" err="1" smtClean="0"/>
              <a:t>arts</a:t>
            </a:r>
            <a:r>
              <a:rPr lang="pt-BR" sz="3300" dirty="0" smtClean="0"/>
              <a:t>. 50 a 59 da mesma lei, sem prejuízo da </a:t>
            </a:r>
            <a:r>
              <a:rPr lang="pt-BR" sz="3300" dirty="0"/>
              <a:t>aplicação dos institutos </a:t>
            </a:r>
            <a:r>
              <a:rPr lang="pt-BR" sz="3300" dirty="0" err="1"/>
              <a:t>despenalizadores</a:t>
            </a:r>
            <a:r>
              <a:rPr lang="pt-BR" sz="3300" dirty="0"/>
              <a:t>, desde que preenchidos seus pressupostos </a:t>
            </a:r>
            <a:r>
              <a:rPr lang="pt-BR" sz="3300" dirty="0" smtClean="0"/>
              <a:t>legais.</a:t>
            </a:r>
            <a:endParaRPr lang="pt-BR" sz="3300" dirty="0"/>
          </a:p>
        </p:txBody>
      </p:sp>
    </p:spTree>
    <p:extLst>
      <p:ext uri="{BB962C8B-B14F-4D97-AF65-F5344CB8AC3E}">
        <p14:creationId xmlns:p14="http://schemas.microsoft.com/office/powerpoint/2010/main" val="21273738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92500" lnSpcReduction="10000"/>
          </a:bodyPr>
          <a:lstStyle/>
          <a:p>
            <a:pPr algn="just"/>
            <a:r>
              <a:rPr lang="pt-PT" sz="2800" dirty="0"/>
              <a:t> </a:t>
            </a:r>
            <a:r>
              <a:rPr lang="pt-BR" sz="2800" b="1" dirty="0" smtClean="0"/>
              <a:t>Conexão</a:t>
            </a:r>
            <a:r>
              <a:rPr lang="pt-BR" sz="2800" dirty="0" smtClean="0"/>
              <a:t>: Instrumento de unificação de processos que guardam entre si algum vínculo (Art. 76, CPP).</a:t>
            </a:r>
          </a:p>
          <a:p>
            <a:pPr marL="457200" indent="-457200" algn="just">
              <a:buFontTx/>
              <a:buChar char="-"/>
            </a:pPr>
            <a:r>
              <a:rPr lang="pt-BR" sz="2800" dirty="0" smtClean="0"/>
              <a:t>Conexão intersubjetiva;</a:t>
            </a:r>
          </a:p>
          <a:p>
            <a:pPr marL="457200" indent="-457200" algn="just">
              <a:buFontTx/>
              <a:buChar char="-"/>
            </a:pPr>
            <a:r>
              <a:rPr lang="pt-BR" sz="2800" dirty="0" smtClean="0"/>
              <a:t>Conexão objetiva;</a:t>
            </a:r>
          </a:p>
          <a:p>
            <a:pPr marL="457200" indent="-457200" algn="just">
              <a:buFontTx/>
              <a:buChar char="-"/>
            </a:pPr>
            <a:r>
              <a:rPr lang="pt-BR" sz="2800" dirty="0" smtClean="0"/>
              <a:t>Conexão instrumental.</a:t>
            </a:r>
          </a:p>
          <a:p>
            <a:pPr marL="0" indent="0" algn="just">
              <a:buNone/>
            </a:pPr>
            <a:endParaRPr lang="pt-PT" sz="2800" dirty="0"/>
          </a:p>
          <a:p>
            <a:pPr algn="just"/>
            <a:r>
              <a:rPr lang="pt-BR" sz="2800" dirty="0" smtClean="0"/>
              <a:t> </a:t>
            </a:r>
            <a:r>
              <a:rPr lang="pt-BR" sz="2800" b="1" dirty="0" smtClean="0"/>
              <a:t>Continência</a:t>
            </a:r>
            <a:r>
              <a:rPr lang="pt-BR" sz="2800" dirty="0" smtClean="0"/>
              <a:t>: Quando um fato criminoso contém outros, impondo-se o julgamento em conjunto.</a:t>
            </a:r>
          </a:p>
          <a:p>
            <a:pPr marL="457200" indent="-457200" algn="just">
              <a:buFontTx/>
              <a:buChar char="-"/>
            </a:pPr>
            <a:r>
              <a:rPr lang="pt-BR" sz="2800" dirty="0" smtClean="0"/>
              <a:t>Subjetiva</a:t>
            </a:r>
            <a:r>
              <a:rPr lang="pt-BR" sz="2800" dirty="0"/>
              <a:t>: quando duas ou mais pessoas forem acusadas da mesma infração penal</a:t>
            </a:r>
            <a:r>
              <a:rPr lang="pt-BR" sz="2800" dirty="0" smtClean="0"/>
              <a:t>.</a:t>
            </a:r>
          </a:p>
          <a:p>
            <a:pPr marL="457200" indent="-457200" algn="just">
              <a:buFontTx/>
              <a:buChar char="-"/>
            </a:pPr>
            <a:r>
              <a:rPr lang="pt-BR" sz="2800" dirty="0"/>
              <a:t>Objetiva: quando os crimes são cometidos na forma dos artigos 70 , 73 e 74 do Código Penal , ou seja, em concurso formal, na </a:t>
            </a:r>
            <a:r>
              <a:rPr lang="pt-BR" sz="2800" i="1" dirty="0"/>
              <a:t>aberratio ictus </a:t>
            </a:r>
            <a:r>
              <a:rPr lang="pt-BR" sz="2800" dirty="0"/>
              <a:t>ou </a:t>
            </a:r>
            <a:r>
              <a:rPr lang="pt-BR" sz="2800" i="1" dirty="0"/>
              <a:t>aberratio criminis</a:t>
            </a:r>
            <a:r>
              <a:rPr lang="pt-BR" sz="2800" dirty="0"/>
              <a:t>. </a:t>
            </a:r>
          </a:p>
        </p:txBody>
      </p:sp>
    </p:spTree>
    <p:extLst>
      <p:ext uri="{BB962C8B-B14F-4D97-AF65-F5344CB8AC3E}">
        <p14:creationId xmlns:p14="http://schemas.microsoft.com/office/powerpoint/2010/main" val="5344855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85000" lnSpcReduction="10000"/>
          </a:bodyPr>
          <a:lstStyle/>
          <a:p>
            <a:pPr algn="just"/>
            <a:r>
              <a:rPr lang="pt-BR" sz="2800" b="1" dirty="0" smtClean="0"/>
              <a:t>Art. 48 [...], L. 11.343/06</a:t>
            </a:r>
          </a:p>
          <a:p>
            <a:pPr marL="0" indent="0" algn="just">
              <a:buNone/>
            </a:pPr>
            <a:r>
              <a:rPr lang="pt-BR" sz="2800" dirty="0"/>
              <a:t>§ </a:t>
            </a:r>
            <a:r>
              <a:rPr lang="pt-BR" sz="2800" dirty="0">
                <a:solidFill>
                  <a:srgbClr val="FF0000"/>
                </a:solidFill>
              </a:rPr>
              <a:t>2o  Tratando-se da conduta prevista no art. 28 desta Lei, </a:t>
            </a:r>
            <a:r>
              <a:rPr lang="pt-BR" sz="2800" b="1" u="sng" dirty="0">
                <a:solidFill>
                  <a:srgbClr val="FF0000"/>
                </a:solidFill>
              </a:rPr>
              <a:t>não se imporá prisão em flagrante</a:t>
            </a:r>
            <a:r>
              <a:rPr lang="pt-BR" sz="2800" dirty="0"/>
              <a:t>, devendo o autor do fato ser imediatamente encaminhado ao juízo competente ou, na falta deste, assumir o compromisso de a ele comparecer, lavrando-se termo circunstanciado e providenciando-se as requisições dos exames e perícias necessários.</a:t>
            </a:r>
            <a:endParaRPr lang="pt-PT" sz="2800" dirty="0"/>
          </a:p>
          <a:p>
            <a:pPr marL="0" indent="0" algn="just">
              <a:buNone/>
            </a:pPr>
            <a:endParaRPr lang="pt-BR" sz="2800" dirty="0" smtClean="0"/>
          </a:p>
          <a:p>
            <a:pPr marL="0" indent="0" algn="just">
              <a:buNone/>
            </a:pPr>
            <a:r>
              <a:rPr lang="pt-BR" sz="2800" b="1" dirty="0" smtClean="0"/>
              <a:t>- Art. 69, L. 9099/95</a:t>
            </a:r>
          </a:p>
          <a:p>
            <a:pPr marL="0" indent="0" algn="just">
              <a:buNone/>
            </a:pPr>
            <a:r>
              <a:rPr lang="pt-BR" sz="2800" b="1" dirty="0"/>
              <a:t>Parágrafo único. </a:t>
            </a:r>
            <a:r>
              <a:rPr lang="pt-BR" sz="2800" dirty="0"/>
              <a:t>Ao autor do fato que, após a lavratura do termo</a:t>
            </a:r>
            <a:r>
              <a:rPr lang="pt-BR" sz="2800" dirty="0">
                <a:solidFill>
                  <a:srgbClr val="FF0000"/>
                </a:solidFill>
              </a:rPr>
              <a:t>, for imediatamente encaminhado ao juizado ou assumir o compromisso de a ele comparecer, não se imporá prisão em flagrante</a:t>
            </a:r>
            <a:r>
              <a:rPr lang="pt-BR" sz="2800" dirty="0"/>
              <a:t>, nem se exigirá fiança. Em caso de violência doméstica, o juiz poderá determinar, como medida de cautela, seu afastamento do lar, domicílio ou local de convivência com a vítima.</a:t>
            </a:r>
          </a:p>
        </p:txBody>
      </p:sp>
    </p:spTree>
    <p:extLst>
      <p:ext uri="{BB962C8B-B14F-4D97-AF65-F5344CB8AC3E}">
        <p14:creationId xmlns:p14="http://schemas.microsoft.com/office/powerpoint/2010/main" val="105220344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algn="just"/>
            <a:r>
              <a:rPr lang="pt-BR" sz="2800" b="1" dirty="0" smtClean="0"/>
              <a:t>Art. 48 [...], L. 11.343/06</a:t>
            </a:r>
          </a:p>
          <a:p>
            <a:pPr marL="0" indent="0" algn="just">
              <a:buNone/>
            </a:pPr>
            <a:endParaRPr lang="pt-BR" sz="2800" dirty="0"/>
          </a:p>
          <a:p>
            <a:pPr marL="0" indent="0" algn="just">
              <a:buNone/>
            </a:pPr>
            <a:r>
              <a:rPr lang="pt-BR" sz="2800" dirty="0"/>
              <a:t>§ 3</a:t>
            </a:r>
            <a:r>
              <a:rPr lang="pt-BR" sz="2800" u="sng" baseline="30000" dirty="0"/>
              <a:t>o</a:t>
            </a:r>
            <a:r>
              <a:rPr lang="pt-BR" sz="2800" dirty="0"/>
              <a:t>  Se ausente a </a:t>
            </a:r>
            <a:r>
              <a:rPr lang="pt-BR" sz="2800" dirty="0">
                <a:solidFill>
                  <a:srgbClr val="FF0000"/>
                </a:solidFill>
              </a:rPr>
              <a:t>autoridade judicial</a:t>
            </a:r>
            <a:r>
              <a:rPr lang="pt-BR" sz="2800" dirty="0"/>
              <a:t>, as providências previstas no § 2</a:t>
            </a:r>
            <a:r>
              <a:rPr lang="pt-BR" sz="2800" u="sng" baseline="30000" dirty="0"/>
              <a:t>o</a:t>
            </a:r>
            <a:r>
              <a:rPr lang="pt-BR" sz="2800" dirty="0"/>
              <a:t> deste artigo serão tomadas de imediato </a:t>
            </a:r>
            <a:r>
              <a:rPr lang="pt-BR" sz="2800" dirty="0">
                <a:solidFill>
                  <a:srgbClr val="FF0000"/>
                </a:solidFill>
              </a:rPr>
              <a:t>pela autoridade policial</a:t>
            </a:r>
            <a:r>
              <a:rPr lang="pt-BR" sz="2800" dirty="0"/>
              <a:t>, no local em que se encontrar, </a:t>
            </a:r>
            <a:r>
              <a:rPr lang="pt-BR" sz="2800" dirty="0">
                <a:solidFill>
                  <a:srgbClr val="FF0000"/>
                </a:solidFill>
              </a:rPr>
              <a:t>vedada a detenção do </a:t>
            </a:r>
            <a:r>
              <a:rPr lang="pt-BR" sz="2800" dirty="0" smtClean="0">
                <a:solidFill>
                  <a:srgbClr val="FF0000"/>
                </a:solidFill>
              </a:rPr>
              <a:t>agente</a:t>
            </a:r>
            <a:r>
              <a:rPr lang="pt-BR" sz="2800" dirty="0" smtClean="0"/>
              <a:t>.</a:t>
            </a:r>
          </a:p>
          <a:p>
            <a:pPr marL="0" indent="0" algn="just">
              <a:buNone/>
            </a:pPr>
            <a:endParaRPr lang="pt-BR" sz="2800" dirty="0"/>
          </a:p>
          <a:p>
            <a:pPr marL="0" indent="0" algn="just">
              <a:buNone/>
            </a:pPr>
            <a:r>
              <a:rPr lang="pt-BR" sz="2800" dirty="0" smtClean="0"/>
              <a:t>- A lavratura do TCO pela autoridade judicial fere a garantia da imparcialidade (ex.: colher depoimentos, requisitar exames, envolvimento psicológico) e o sistema acusatório.</a:t>
            </a:r>
          </a:p>
        </p:txBody>
      </p:sp>
    </p:spTree>
    <p:extLst>
      <p:ext uri="{BB962C8B-B14F-4D97-AF65-F5344CB8AC3E}">
        <p14:creationId xmlns:p14="http://schemas.microsoft.com/office/powerpoint/2010/main" val="1356412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400" dirty="0" smtClean="0"/>
              <a:t>Art. 2º</a:t>
            </a:r>
            <a:br>
              <a:rPr lang="pt-BR" sz="4400" dirty="0" smtClean="0"/>
            </a:br>
            <a:r>
              <a:rPr lang="pt-BR" sz="4400" dirty="0" smtClean="0"/>
              <a:t>Ressalvas à proibição de drogas</a:t>
            </a:r>
            <a:endParaRPr lang="pt-BR" sz="4400" dirty="0"/>
          </a:p>
        </p:txBody>
      </p:sp>
      <p:sp>
        <p:nvSpPr>
          <p:cNvPr id="3" name="Espaço Reservado para Conteúdo 2"/>
          <p:cNvSpPr>
            <a:spLocks noGrp="1"/>
          </p:cNvSpPr>
          <p:nvPr>
            <p:ph sz="quarter" idx="13"/>
          </p:nvPr>
        </p:nvSpPr>
        <p:spPr>
          <a:xfrm>
            <a:off x="457200" y="1600200"/>
            <a:ext cx="8229600" cy="4997152"/>
          </a:xfrm>
        </p:spPr>
        <p:txBody>
          <a:bodyPr>
            <a:normAutofit lnSpcReduction="10000"/>
          </a:bodyPr>
          <a:lstStyle/>
          <a:p>
            <a:pPr lvl="0" algn="just"/>
            <a:r>
              <a:rPr lang="pt-BR" b="1" dirty="0"/>
              <a:t>Art. 32. 4 da Convenção de Viena:</a:t>
            </a:r>
            <a:r>
              <a:rPr lang="pt-BR" dirty="0"/>
              <a:t> dispõe sobre as reservas que os países podem fazer em relação ao conteúdo da convenção, e sobre as substâncias utilizadas em rituais religiosos. Diz que “Qualquer Estado em cujo território cresçam no estado selvagem plantas contendo substâncias inscritas na lista I e utilizadas tradicionalmente por certos grupos restritos bem determinados na ocasião de cerimônias mágicas ou religiosas, pode, na altura da assinatura da ratificação ou da adesão, fazer reservas sobre estas plantas no que se refere às disposições do artigo 7, exceto nas relativas ao comércio internacional.”</a:t>
            </a:r>
          </a:p>
          <a:p>
            <a:pPr algn="just"/>
            <a:endParaRPr lang="pt-BR" b="1" dirty="0"/>
          </a:p>
          <a:p>
            <a:pPr marL="0" indent="0" algn="just">
              <a:buNone/>
            </a:pPr>
            <a:r>
              <a:rPr lang="pt-BR" b="1" dirty="0" smtClean="0"/>
              <a:t>A) </a:t>
            </a:r>
            <a:r>
              <a:rPr lang="pt-BR" dirty="0" smtClean="0"/>
              <a:t>Plantas de uso estritamente ritualístico-religioso</a:t>
            </a:r>
          </a:p>
          <a:p>
            <a:pPr marL="0" indent="0" algn="just">
              <a:buNone/>
            </a:pPr>
            <a:r>
              <a:rPr lang="pt-BR" b="1" dirty="0" smtClean="0"/>
              <a:t>B) </a:t>
            </a:r>
            <a:r>
              <a:rPr lang="pt-BR" dirty="0" smtClean="0"/>
              <a:t>Quando houver autorização legal ou regulamentar para fins medicinais ou científicos.</a:t>
            </a:r>
            <a:endParaRPr lang="pt-BR" b="1" dirty="0"/>
          </a:p>
        </p:txBody>
      </p:sp>
    </p:spTree>
    <p:extLst>
      <p:ext uri="{BB962C8B-B14F-4D97-AF65-F5344CB8AC3E}">
        <p14:creationId xmlns:p14="http://schemas.microsoft.com/office/powerpoint/2010/main" val="77789402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DO PROCEDIMENTO PENAL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lnSpcReduction="10000"/>
          </a:bodyPr>
          <a:lstStyle/>
          <a:p>
            <a:pPr algn="just"/>
            <a:r>
              <a:rPr lang="pt-BR" sz="2800" dirty="0"/>
              <a:t>Art. 49.  Tratando-se de condutas tipificadas nos </a:t>
            </a:r>
            <a:r>
              <a:rPr lang="pt-BR" sz="2800" dirty="0" err="1"/>
              <a:t>arts</a:t>
            </a:r>
            <a:r>
              <a:rPr lang="pt-BR" sz="2800" dirty="0"/>
              <a:t>. 33, caput e § 1o, e 34 a 37 desta Lei, o juiz, sempre que as circunstâncias o recomendem, empregará os </a:t>
            </a:r>
            <a:r>
              <a:rPr lang="pt-BR" sz="2800" b="1" dirty="0"/>
              <a:t>instrumentos protetivos de colaboradores e testemunhas</a:t>
            </a:r>
            <a:r>
              <a:rPr lang="pt-BR" sz="2800" dirty="0"/>
              <a:t> previstos na Lei no 9.807, de 13 de julho de 1999</a:t>
            </a:r>
            <a:r>
              <a:rPr lang="pt-BR" sz="2800" dirty="0" smtClean="0"/>
              <a:t>.</a:t>
            </a:r>
          </a:p>
          <a:p>
            <a:pPr algn="just"/>
            <a:endParaRPr lang="pt-BR" sz="2800" dirty="0"/>
          </a:p>
          <a:p>
            <a:pPr algn="just"/>
            <a:r>
              <a:rPr lang="pt-BR" sz="2800" dirty="0"/>
              <a:t>As medidas de proteção requeridas por vítimas ou por testemunhas de crimes que estejam coagidas ou expostas a grave ameaça em razão de colaborarem com a investigação ou processo criminal </a:t>
            </a:r>
            <a:r>
              <a:rPr lang="pt-BR" sz="2800" dirty="0" smtClean="0"/>
              <a:t>aplicam-se a qualquer crime. Trata-se, portanto, de uma previsão </a:t>
            </a:r>
            <a:r>
              <a:rPr lang="pt-BR" sz="2800" dirty="0" err="1" smtClean="0"/>
              <a:t>supérfula</a:t>
            </a:r>
            <a:r>
              <a:rPr lang="pt-BR" sz="2800" dirty="0" smtClean="0"/>
              <a:t>.</a:t>
            </a:r>
          </a:p>
        </p:txBody>
      </p:sp>
    </p:spTree>
    <p:extLst>
      <p:ext uri="{BB962C8B-B14F-4D97-AF65-F5344CB8AC3E}">
        <p14:creationId xmlns:p14="http://schemas.microsoft.com/office/powerpoint/2010/main" val="39261384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0" indent="0" algn="just">
              <a:buNone/>
            </a:pPr>
            <a:r>
              <a:rPr lang="pt-BR" sz="2800" b="1" dirty="0"/>
              <a:t>Art. 50.</a:t>
            </a:r>
            <a:r>
              <a:rPr lang="pt-BR" sz="2800" dirty="0"/>
              <a:t>  Ocorrendo prisão em flagrante, a autoridade de polícia judiciária fará, </a:t>
            </a:r>
            <a:r>
              <a:rPr lang="pt-BR" sz="2800" b="1" dirty="0">
                <a:solidFill>
                  <a:srgbClr val="FF0000"/>
                </a:solidFill>
              </a:rPr>
              <a:t>imediatamente</a:t>
            </a:r>
            <a:r>
              <a:rPr lang="pt-BR" sz="2800" dirty="0"/>
              <a:t>, comunicação ao juiz competente, remetendo-lhe cópia do auto lavrado, do qual será dada vista ao órgão do Ministério Público, em 24 (vinte e quatro) horas</a:t>
            </a:r>
            <a:r>
              <a:rPr lang="pt-BR" sz="2800" dirty="0" smtClean="0"/>
              <a:t>.</a:t>
            </a:r>
          </a:p>
          <a:p>
            <a:pPr marL="0" indent="0" algn="just">
              <a:buNone/>
            </a:pPr>
            <a:endParaRPr lang="pt-BR" sz="2800" dirty="0"/>
          </a:p>
          <a:p>
            <a:pPr algn="just"/>
            <a:r>
              <a:rPr lang="pt-BR" sz="2800" dirty="0" smtClean="0"/>
              <a:t>Imediatamente – relaxamento de prisão – abuso de autoridade.</a:t>
            </a:r>
          </a:p>
        </p:txBody>
      </p:sp>
    </p:spTree>
    <p:extLst>
      <p:ext uri="{BB962C8B-B14F-4D97-AF65-F5344CB8AC3E}">
        <p14:creationId xmlns:p14="http://schemas.microsoft.com/office/powerpoint/2010/main" val="9904914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85000" lnSpcReduction="10000"/>
          </a:bodyPr>
          <a:lstStyle/>
          <a:p>
            <a:pPr marL="0" indent="0" algn="just">
              <a:buNone/>
            </a:pPr>
            <a:r>
              <a:rPr lang="pt-BR" sz="2800" b="1" dirty="0"/>
              <a:t>Art. 50.</a:t>
            </a:r>
            <a:r>
              <a:rPr lang="pt-BR" sz="2800" dirty="0"/>
              <a:t> </a:t>
            </a:r>
            <a:endParaRPr lang="pt-BR" sz="2800" dirty="0" smtClean="0"/>
          </a:p>
          <a:p>
            <a:pPr marL="0" indent="0" algn="just">
              <a:buNone/>
            </a:pPr>
            <a:r>
              <a:rPr lang="pt-BR" sz="2800" dirty="0"/>
              <a:t>§ 1</a:t>
            </a:r>
            <a:r>
              <a:rPr lang="pt-BR" sz="2800" u="sng" baseline="30000" dirty="0"/>
              <a:t>o</a:t>
            </a:r>
            <a:r>
              <a:rPr lang="pt-BR" sz="2800" dirty="0"/>
              <a:t>  Para efeito da lavratura do auto de prisão em flagrante e estabelecimento da materialidade do delito</a:t>
            </a:r>
            <a:r>
              <a:rPr lang="pt-BR" sz="2800" b="1" u="sng" dirty="0">
                <a:solidFill>
                  <a:srgbClr val="FF0000"/>
                </a:solidFill>
              </a:rPr>
              <a:t>, é suficiente o laudo de constatação da natureza e quantidade da droga</a:t>
            </a:r>
            <a:r>
              <a:rPr lang="pt-BR" sz="2800" dirty="0">
                <a:solidFill>
                  <a:srgbClr val="FF0000"/>
                </a:solidFill>
              </a:rPr>
              <a:t>, firmado por perito oficial ou, </a:t>
            </a:r>
            <a:r>
              <a:rPr lang="pt-BR" sz="2800" b="1" u="sng" dirty="0">
                <a:solidFill>
                  <a:srgbClr val="FF0000"/>
                </a:solidFill>
              </a:rPr>
              <a:t>na falta deste, por pessoa idônea</a:t>
            </a:r>
            <a:r>
              <a:rPr lang="pt-BR" sz="2800" dirty="0">
                <a:solidFill>
                  <a:srgbClr val="FF0000"/>
                </a:solidFill>
              </a:rPr>
              <a:t>.</a:t>
            </a:r>
          </a:p>
          <a:p>
            <a:pPr marL="0" indent="0" algn="just">
              <a:buNone/>
            </a:pPr>
            <a:endParaRPr lang="pt-BR" sz="2800" dirty="0"/>
          </a:p>
          <a:p>
            <a:pPr marL="0" indent="0" algn="just">
              <a:buNone/>
            </a:pPr>
            <a:r>
              <a:rPr lang="pt-BR" sz="2800" dirty="0" smtClean="0"/>
              <a:t>Na </a:t>
            </a:r>
            <a:r>
              <a:rPr lang="pt-BR" sz="2800" dirty="0"/>
              <a:t>prática, costuma ser feito por policiais que, orientados pela experiência na apreensão de entorpecentes, são conhecedores de características próprias das substâncias proibidas</a:t>
            </a:r>
            <a:r>
              <a:rPr lang="pt-BR" sz="2800" dirty="0" smtClean="0"/>
              <a:t>.</a:t>
            </a:r>
          </a:p>
          <a:p>
            <a:pPr marL="0" indent="0" algn="just">
              <a:buNone/>
            </a:pPr>
            <a:endParaRPr lang="pt-BR" sz="2800" dirty="0"/>
          </a:p>
          <a:p>
            <a:pPr marL="0" indent="0" algn="just">
              <a:buNone/>
            </a:pPr>
            <a:r>
              <a:rPr lang="pt-BR" sz="2800" b="1" dirty="0" smtClean="0"/>
              <a:t>Para o recebimento da Denúncia, basta o laudo preliminar</a:t>
            </a:r>
            <a:r>
              <a:rPr lang="pt-BR" sz="2800" dirty="0" smtClean="0"/>
              <a:t>, não sendo necessária a juntada do laudo definitivo, que poderá ser juntado durante a instrução. Se a Denúncia for oferecida sem esse laudo preliminar, não haverá justa causa para o exercício da ação penal.</a:t>
            </a:r>
          </a:p>
          <a:p>
            <a:pPr marL="0" indent="0" algn="just">
              <a:buNone/>
            </a:pPr>
            <a:endParaRPr lang="pt-BR" sz="2800" dirty="0" smtClean="0"/>
          </a:p>
        </p:txBody>
      </p:sp>
    </p:spTree>
    <p:extLst>
      <p:ext uri="{BB962C8B-B14F-4D97-AF65-F5344CB8AC3E}">
        <p14:creationId xmlns:p14="http://schemas.microsoft.com/office/powerpoint/2010/main" val="14851132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0" indent="0" algn="just">
              <a:buNone/>
            </a:pPr>
            <a:r>
              <a:rPr lang="pt-BR" sz="2800" b="1" dirty="0"/>
              <a:t>Art. 50.</a:t>
            </a:r>
            <a:r>
              <a:rPr lang="pt-BR" sz="2800" dirty="0"/>
              <a:t> </a:t>
            </a:r>
            <a:endParaRPr lang="pt-BR" sz="2800" dirty="0" smtClean="0"/>
          </a:p>
          <a:p>
            <a:pPr marL="0" indent="0" algn="just">
              <a:buNone/>
            </a:pPr>
            <a:r>
              <a:rPr lang="pt-BR" sz="2800" dirty="0" smtClean="0"/>
              <a:t>§ </a:t>
            </a:r>
            <a:r>
              <a:rPr lang="pt-BR" sz="2800" dirty="0"/>
              <a:t>2</a:t>
            </a:r>
            <a:r>
              <a:rPr lang="pt-BR" sz="2800" u="sng" baseline="30000" dirty="0"/>
              <a:t>o</a:t>
            </a:r>
            <a:r>
              <a:rPr lang="pt-BR" sz="2800" dirty="0"/>
              <a:t>  O perito que subscrever o laudo a que se refere o § 1</a:t>
            </a:r>
            <a:r>
              <a:rPr lang="pt-BR" sz="2800" u="sng" baseline="30000" dirty="0"/>
              <a:t>o</a:t>
            </a:r>
            <a:r>
              <a:rPr lang="pt-BR" sz="2800" dirty="0"/>
              <a:t> deste artigo </a:t>
            </a:r>
            <a:r>
              <a:rPr lang="pt-BR" sz="2800" b="1" dirty="0">
                <a:solidFill>
                  <a:srgbClr val="FF0000"/>
                </a:solidFill>
              </a:rPr>
              <a:t>não ficará impedido de participar da elaboração do laudo definitivo.</a:t>
            </a:r>
          </a:p>
          <a:p>
            <a:pPr marL="0" indent="0" algn="just">
              <a:buNone/>
            </a:pPr>
            <a:endParaRPr lang="pt-BR" sz="2800" dirty="0" smtClean="0"/>
          </a:p>
          <a:p>
            <a:pPr marL="0" indent="0">
              <a:buNone/>
            </a:pPr>
            <a:r>
              <a:rPr lang="pt-BR" sz="2800" b="1" dirty="0" smtClean="0"/>
              <a:t>CPP. Art</a:t>
            </a:r>
            <a:r>
              <a:rPr lang="pt-BR" sz="2800" b="1" dirty="0"/>
              <a:t>. 279.  </a:t>
            </a:r>
            <a:r>
              <a:rPr lang="pt-BR" sz="2800" dirty="0"/>
              <a:t>Não poderão ser peritos:</a:t>
            </a:r>
          </a:p>
          <a:p>
            <a:pPr marL="0" indent="0">
              <a:buNone/>
            </a:pPr>
            <a:r>
              <a:rPr lang="pt-BR" sz="2800" dirty="0" smtClean="0"/>
              <a:t>[...]</a:t>
            </a:r>
            <a:endParaRPr lang="pt-BR" sz="2800" dirty="0"/>
          </a:p>
          <a:p>
            <a:pPr marL="0" indent="0" algn="just">
              <a:buNone/>
            </a:pPr>
            <a:r>
              <a:rPr lang="pt-BR" sz="2800" dirty="0" smtClean="0">
                <a:solidFill>
                  <a:srgbClr val="FF0000"/>
                </a:solidFill>
              </a:rPr>
              <a:t>II</a:t>
            </a:r>
            <a:r>
              <a:rPr lang="pt-BR" sz="2800" dirty="0">
                <a:solidFill>
                  <a:srgbClr val="FF0000"/>
                </a:solidFill>
              </a:rPr>
              <a:t> - os que tiverem prestado depoimento no processo ou opinado anteriormente sobre o objeto da perícia;</a:t>
            </a:r>
          </a:p>
          <a:p>
            <a:pPr marL="0" indent="0">
              <a:buNone/>
            </a:pPr>
            <a:r>
              <a:rPr lang="pt-BR" sz="2800" dirty="0" smtClean="0"/>
              <a:t>III</a:t>
            </a:r>
            <a:r>
              <a:rPr lang="pt-BR" sz="2800" dirty="0"/>
              <a:t> - os analfabetos e os menores de 21 anos.</a:t>
            </a:r>
          </a:p>
          <a:p>
            <a:pPr marL="0" indent="0" algn="just">
              <a:buNone/>
            </a:pPr>
            <a:endParaRPr lang="pt-BR" sz="2800" dirty="0" smtClean="0"/>
          </a:p>
        </p:txBody>
      </p:sp>
    </p:spTree>
    <p:extLst>
      <p:ext uri="{BB962C8B-B14F-4D97-AF65-F5344CB8AC3E}">
        <p14:creationId xmlns:p14="http://schemas.microsoft.com/office/powerpoint/2010/main" val="10692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0" indent="0" algn="just">
              <a:buNone/>
            </a:pPr>
            <a:r>
              <a:rPr lang="pt-BR" sz="2800" b="1" dirty="0"/>
              <a:t>Art. 50.</a:t>
            </a:r>
            <a:r>
              <a:rPr lang="pt-BR" sz="2800" dirty="0"/>
              <a:t> </a:t>
            </a:r>
            <a:endParaRPr lang="pt-BR" sz="2800" dirty="0" smtClean="0"/>
          </a:p>
          <a:p>
            <a:pPr marL="0" indent="0" algn="just">
              <a:buNone/>
            </a:pPr>
            <a:r>
              <a:rPr lang="pt-BR" sz="2800" dirty="0"/>
              <a:t>§ 3</a:t>
            </a:r>
            <a:r>
              <a:rPr lang="pt-BR" sz="2800" u="sng" baseline="30000" dirty="0"/>
              <a:t>o</a:t>
            </a:r>
            <a:r>
              <a:rPr lang="pt-BR" sz="2800" dirty="0"/>
              <a:t>  Recebida cópia do auto de prisão em flagrante, o juiz, </a:t>
            </a:r>
            <a:r>
              <a:rPr lang="pt-BR" sz="2800" b="1" dirty="0"/>
              <a:t>no prazo de 10 (dez) dias</a:t>
            </a:r>
            <a:r>
              <a:rPr lang="pt-BR" sz="2800" dirty="0"/>
              <a:t>, certificará a regularidade formal do laudo de constatação e </a:t>
            </a:r>
            <a:r>
              <a:rPr lang="pt-BR" sz="2800" b="1" dirty="0"/>
              <a:t>determinará a destruição das drogas apreendidas, guardando-se amostra necessária à realização do laudo definitivo</a:t>
            </a:r>
            <a:r>
              <a:rPr lang="pt-BR" sz="2800" dirty="0" smtClean="0"/>
              <a:t>.</a:t>
            </a:r>
          </a:p>
          <a:p>
            <a:pPr marL="0" indent="0" algn="just">
              <a:buNone/>
            </a:pPr>
            <a:endParaRPr lang="pt-BR" sz="2800" dirty="0"/>
          </a:p>
          <a:p>
            <a:pPr marL="0" indent="0" algn="just">
              <a:buNone/>
            </a:pPr>
            <a:r>
              <a:rPr lang="pt-BR" sz="2800" dirty="0"/>
              <a:t>§ 4</a:t>
            </a:r>
            <a:r>
              <a:rPr lang="pt-BR" sz="2800" u="sng" baseline="30000" dirty="0"/>
              <a:t>o</a:t>
            </a:r>
            <a:r>
              <a:rPr lang="pt-BR" sz="2800" dirty="0"/>
              <a:t>  A destruição das drogas será executada pelo delegado de polícia competente </a:t>
            </a:r>
            <a:r>
              <a:rPr lang="pt-BR" sz="2800" dirty="0">
                <a:solidFill>
                  <a:srgbClr val="FF0000"/>
                </a:solidFill>
              </a:rPr>
              <a:t>no prazo de 15 (quinze) dias </a:t>
            </a:r>
            <a:r>
              <a:rPr lang="pt-BR" sz="2800" b="1" dirty="0"/>
              <a:t>na presença do Ministério Público e da autoridade sanitária.</a:t>
            </a:r>
            <a:endParaRPr lang="pt-BR" sz="2800" b="1" dirty="0" smtClean="0"/>
          </a:p>
        </p:txBody>
      </p:sp>
    </p:spTree>
    <p:extLst>
      <p:ext uri="{BB962C8B-B14F-4D97-AF65-F5344CB8AC3E}">
        <p14:creationId xmlns:p14="http://schemas.microsoft.com/office/powerpoint/2010/main" val="337918018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0" indent="0" algn="just">
              <a:buNone/>
            </a:pPr>
            <a:r>
              <a:rPr lang="pt-BR" sz="2800" b="1" dirty="0" smtClean="0"/>
              <a:t>Art</a:t>
            </a:r>
            <a:r>
              <a:rPr lang="pt-BR" sz="2800" b="1" dirty="0"/>
              <a:t>. </a:t>
            </a:r>
            <a:r>
              <a:rPr lang="pt-BR" sz="2800" b="1" dirty="0" smtClean="0"/>
              <a:t>51.  </a:t>
            </a:r>
            <a:r>
              <a:rPr lang="pt-BR" sz="2800" dirty="0"/>
              <a:t>O inquérito policial será concluído no prazo de </a:t>
            </a:r>
            <a:r>
              <a:rPr lang="pt-BR" sz="2800" dirty="0">
                <a:solidFill>
                  <a:srgbClr val="FF0000"/>
                </a:solidFill>
              </a:rPr>
              <a:t>30 (trinta) dias</a:t>
            </a:r>
            <a:r>
              <a:rPr lang="pt-BR" sz="2800" dirty="0"/>
              <a:t>, se o indiciado estiver </a:t>
            </a:r>
            <a:r>
              <a:rPr lang="pt-BR" sz="2800" dirty="0">
                <a:solidFill>
                  <a:srgbClr val="FF0000"/>
                </a:solidFill>
              </a:rPr>
              <a:t>preso</a:t>
            </a:r>
            <a:r>
              <a:rPr lang="pt-BR" sz="2800" dirty="0"/>
              <a:t>, e de </a:t>
            </a:r>
            <a:r>
              <a:rPr lang="pt-BR" sz="2800" dirty="0">
                <a:solidFill>
                  <a:srgbClr val="FF0000"/>
                </a:solidFill>
              </a:rPr>
              <a:t>90 (noventa) dias</a:t>
            </a:r>
            <a:r>
              <a:rPr lang="pt-BR" sz="2800" dirty="0"/>
              <a:t>, quando </a:t>
            </a:r>
            <a:r>
              <a:rPr lang="pt-BR" sz="2800" dirty="0">
                <a:solidFill>
                  <a:srgbClr val="FF0000"/>
                </a:solidFill>
              </a:rPr>
              <a:t>solto</a:t>
            </a:r>
            <a:r>
              <a:rPr lang="pt-BR" sz="2800" dirty="0" smtClean="0"/>
              <a:t>.</a:t>
            </a:r>
          </a:p>
          <a:p>
            <a:pPr marL="0" indent="0" algn="just">
              <a:buNone/>
            </a:pPr>
            <a:endParaRPr lang="pt-BR" sz="2800" dirty="0"/>
          </a:p>
          <a:p>
            <a:pPr marL="0" indent="0" algn="just">
              <a:buNone/>
            </a:pPr>
            <a:r>
              <a:rPr lang="pt-BR" sz="2800" b="1" dirty="0" smtClean="0"/>
              <a:t>Parágrafo </a:t>
            </a:r>
            <a:r>
              <a:rPr lang="pt-BR" sz="2800" b="1" dirty="0"/>
              <a:t>único.  </a:t>
            </a:r>
            <a:r>
              <a:rPr lang="pt-BR" sz="2800" dirty="0"/>
              <a:t>Os prazos a que se refere este artigo podem ser </a:t>
            </a:r>
            <a:r>
              <a:rPr lang="pt-BR" sz="2800" dirty="0">
                <a:solidFill>
                  <a:srgbClr val="FF0000"/>
                </a:solidFill>
              </a:rPr>
              <a:t>duplicados</a:t>
            </a:r>
            <a:r>
              <a:rPr lang="pt-BR" sz="2800" dirty="0"/>
              <a:t> pelo juiz, </a:t>
            </a:r>
            <a:r>
              <a:rPr lang="pt-BR" sz="2800" dirty="0">
                <a:solidFill>
                  <a:srgbClr val="FF0000"/>
                </a:solidFill>
              </a:rPr>
              <a:t>ouvido o Ministério Público, mediante pedido justificado da autoridade de polícia judiciária</a:t>
            </a:r>
            <a:r>
              <a:rPr lang="pt-BR" sz="2800" dirty="0" smtClean="0"/>
              <a:t>.</a:t>
            </a:r>
          </a:p>
          <a:p>
            <a:pPr marL="0" indent="0" algn="just">
              <a:buNone/>
            </a:pPr>
            <a:endParaRPr lang="pt-BR" sz="2800" dirty="0"/>
          </a:p>
          <a:p>
            <a:pPr marL="457200" indent="-457200" algn="just">
              <a:buFontTx/>
              <a:buChar char="-"/>
            </a:pPr>
            <a:r>
              <a:rPr lang="pt-BR" sz="2800" dirty="0" smtClean="0"/>
              <a:t>Excesso de prazo</a:t>
            </a:r>
          </a:p>
          <a:p>
            <a:pPr marL="457200" indent="-457200" algn="just">
              <a:buFontTx/>
              <a:buChar char="-"/>
            </a:pPr>
            <a:r>
              <a:rPr lang="pt-BR" sz="2800" dirty="0" smtClean="0"/>
              <a:t>MP entender pela desnecessidade da dilação do prazo.</a:t>
            </a:r>
            <a:endParaRPr lang="pt-BR" sz="2800" dirty="0"/>
          </a:p>
          <a:p>
            <a:pPr marL="0" indent="0" algn="just">
              <a:buNone/>
            </a:pPr>
            <a:endParaRPr lang="pt-BR" sz="2800" dirty="0" smtClean="0"/>
          </a:p>
        </p:txBody>
      </p:sp>
    </p:spTree>
    <p:extLst>
      <p:ext uri="{BB962C8B-B14F-4D97-AF65-F5344CB8AC3E}">
        <p14:creationId xmlns:p14="http://schemas.microsoft.com/office/powerpoint/2010/main" val="5858161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19827"/>
          <a:stretch/>
        </p:blipFill>
        <p:spPr>
          <a:xfrm>
            <a:off x="360040" y="0"/>
            <a:ext cx="8532440" cy="6859827"/>
          </a:xfrm>
        </p:spPr>
      </p:pic>
    </p:spTree>
    <p:extLst>
      <p:ext uri="{BB962C8B-B14F-4D97-AF65-F5344CB8AC3E}">
        <p14:creationId xmlns:p14="http://schemas.microsoft.com/office/powerpoint/2010/main" val="374538546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0" indent="0" algn="just">
              <a:buNone/>
            </a:pPr>
            <a:r>
              <a:rPr lang="pt-BR" sz="2800" b="1" dirty="0"/>
              <a:t>Art. 52. </a:t>
            </a:r>
            <a:r>
              <a:rPr lang="pt-BR" sz="2800" dirty="0"/>
              <a:t> Findos os prazos a que se refere o art. 51 desta Lei, a autoridade de polícia judiciária, </a:t>
            </a:r>
            <a:r>
              <a:rPr lang="pt-BR" sz="2800" dirty="0">
                <a:solidFill>
                  <a:srgbClr val="FF0000"/>
                </a:solidFill>
              </a:rPr>
              <a:t>remetendo os autos do inquérito ao juízo</a:t>
            </a:r>
            <a:r>
              <a:rPr lang="pt-BR" sz="2800" dirty="0" smtClean="0"/>
              <a:t>: </a:t>
            </a:r>
            <a:r>
              <a:rPr lang="pt-BR" sz="2800" dirty="0" smtClean="0">
                <a:solidFill>
                  <a:schemeClr val="tx2">
                    <a:lumMod val="40000"/>
                    <a:lumOff val="60000"/>
                  </a:schemeClr>
                </a:solidFill>
              </a:rPr>
              <a:t>[Tramitação CJF Autoridade Policial X MPF – Res. 63/2009]</a:t>
            </a:r>
          </a:p>
          <a:p>
            <a:endParaRPr lang="pt-BR" sz="2800" dirty="0"/>
          </a:p>
          <a:p>
            <a:pPr marL="0" indent="0" algn="just">
              <a:buNone/>
            </a:pPr>
            <a:r>
              <a:rPr lang="pt-BR" sz="2800" dirty="0"/>
              <a:t>I - relatará sumariamente as circunstâncias do fato, </a:t>
            </a:r>
            <a:r>
              <a:rPr lang="pt-BR" sz="2800" b="1" dirty="0">
                <a:solidFill>
                  <a:srgbClr val="FF0000"/>
                </a:solidFill>
              </a:rPr>
              <a:t>justificando as razões que a levaram à classificação do delito</a:t>
            </a:r>
            <a:r>
              <a:rPr lang="pt-BR" sz="2800" b="1" dirty="0"/>
              <a:t>, indicando a quantidade e natureza da substância ou do produto apreendido, o local e as condições em que se desenvolveu a ação criminosa, as circunstâncias da prisão, a conduta, a qualificação e os antecedentes do agente</a:t>
            </a:r>
            <a:r>
              <a:rPr lang="pt-BR" sz="2800" dirty="0"/>
              <a:t>; ou</a:t>
            </a:r>
          </a:p>
          <a:p>
            <a:pPr marL="0" indent="0" algn="just">
              <a:buNone/>
            </a:pPr>
            <a:endParaRPr lang="pt-BR" sz="2800" dirty="0" smtClean="0"/>
          </a:p>
        </p:txBody>
      </p:sp>
    </p:spTree>
    <p:extLst>
      <p:ext uri="{BB962C8B-B14F-4D97-AF65-F5344CB8AC3E}">
        <p14:creationId xmlns:p14="http://schemas.microsoft.com/office/powerpoint/2010/main" val="105366292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lnSpcReduction="10000"/>
          </a:bodyPr>
          <a:lstStyle/>
          <a:p>
            <a:pPr algn="just"/>
            <a:r>
              <a:rPr lang="pt-BR" sz="2800" b="1" dirty="0"/>
              <a:t>Art. 52. </a:t>
            </a:r>
            <a:r>
              <a:rPr lang="pt-BR" sz="2800" b="1" dirty="0" smtClean="0"/>
              <a:t>[...] II </a:t>
            </a:r>
            <a:r>
              <a:rPr lang="pt-BR" sz="2800" b="1" dirty="0"/>
              <a:t>- </a:t>
            </a:r>
            <a:r>
              <a:rPr lang="pt-BR" sz="2800" dirty="0"/>
              <a:t>requererá sua devolução para a realização de diligências necessárias.</a:t>
            </a:r>
          </a:p>
          <a:p>
            <a:pPr marL="0" indent="0" algn="just">
              <a:buNone/>
            </a:pPr>
            <a:r>
              <a:rPr lang="pt-BR" sz="2800" b="1" dirty="0"/>
              <a:t>Parágrafo único.</a:t>
            </a:r>
            <a:r>
              <a:rPr lang="pt-BR" sz="2800" dirty="0"/>
              <a:t>  A remessa dos autos far-se-á sem prejuízo de diligências complementares:</a:t>
            </a:r>
          </a:p>
          <a:p>
            <a:pPr marL="0" indent="0" algn="just">
              <a:buNone/>
            </a:pPr>
            <a:r>
              <a:rPr lang="pt-BR" sz="2800" b="1" dirty="0"/>
              <a:t>I - </a:t>
            </a:r>
            <a:r>
              <a:rPr lang="pt-BR" sz="2800" dirty="0"/>
              <a:t>necessárias ou úteis à plena elucidação do fato, cujo resultado deverá ser encaminhado ao juízo competente </a:t>
            </a:r>
            <a:r>
              <a:rPr lang="pt-BR" sz="2800" dirty="0">
                <a:solidFill>
                  <a:srgbClr val="FF0000"/>
                </a:solidFill>
              </a:rPr>
              <a:t>até 3 (três) dias antes da audiência de instrução e julgamento</a:t>
            </a:r>
            <a:r>
              <a:rPr lang="pt-BR" sz="2800" dirty="0"/>
              <a:t>;</a:t>
            </a:r>
          </a:p>
          <a:p>
            <a:pPr marL="0" indent="0" algn="just">
              <a:buNone/>
            </a:pPr>
            <a:endParaRPr lang="pt-BR" sz="2800" dirty="0" smtClean="0"/>
          </a:p>
          <a:p>
            <a:pPr marL="0" indent="0" algn="just">
              <a:buNone/>
            </a:pPr>
            <a:r>
              <a:rPr lang="pt-BR" sz="2800" b="1" dirty="0" smtClean="0"/>
              <a:t>Se o prazo de 3 (três) dias não for cumprido?</a:t>
            </a:r>
          </a:p>
          <a:p>
            <a:pPr marL="0" indent="0" algn="just">
              <a:buNone/>
            </a:pPr>
            <a:r>
              <a:rPr lang="pt-BR" sz="2800" dirty="0" smtClean="0"/>
              <a:t>Deve </a:t>
            </a:r>
            <a:r>
              <a:rPr lang="pt-BR" sz="2800" dirty="0"/>
              <a:t>a audiência ser adiada, devendo o denunciado ser posto imediatamente em liberdade (se preso </a:t>
            </a:r>
            <a:r>
              <a:rPr lang="pt-BR" sz="2800" dirty="0" smtClean="0"/>
              <a:t>estiver).</a:t>
            </a:r>
            <a:endParaRPr lang="pt-BR" sz="2800" dirty="0"/>
          </a:p>
        </p:txBody>
      </p:sp>
    </p:spTree>
    <p:extLst>
      <p:ext uri="{BB962C8B-B14F-4D97-AF65-F5344CB8AC3E}">
        <p14:creationId xmlns:p14="http://schemas.microsoft.com/office/powerpoint/2010/main" val="38876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77500" lnSpcReduction="20000"/>
          </a:bodyPr>
          <a:lstStyle/>
          <a:p>
            <a:pPr marL="0" indent="0" algn="just">
              <a:buNone/>
            </a:pPr>
            <a:r>
              <a:rPr lang="pt-BR" sz="2800" b="1" dirty="0" smtClean="0"/>
              <a:t>No art. 53</a:t>
            </a:r>
            <a:r>
              <a:rPr lang="pt-BR" sz="2800" dirty="0" smtClean="0"/>
              <a:t>, a lei permite “em </a:t>
            </a:r>
            <a:r>
              <a:rPr lang="pt-BR" sz="2800" dirty="0"/>
              <a:t>qualquer fase da persecução criminal”, “além dos previstos em lei, </a:t>
            </a:r>
            <a:r>
              <a:rPr lang="pt-BR" sz="2800" b="1" u="sng" dirty="0">
                <a:solidFill>
                  <a:srgbClr val="FF0000"/>
                </a:solidFill>
              </a:rPr>
              <a:t>mediante autorização judicial </a:t>
            </a:r>
            <a:r>
              <a:rPr lang="pt-BR" sz="2800" b="1" dirty="0">
                <a:solidFill>
                  <a:srgbClr val="FF0000"/>
                </a:solidFill>
              </a:rPr>
              <a:t>e ouvido o Ministério Público</a:t>
            </a:r>
            <a:r>
              <a:rPr lang="pt-BR" sz="2800" dirty="0"/>
              <a:t>, os seguintes procedimentos </a:t>
            </a:r>
            <a:r>
              <a:rPr lang="pt-BR" sz="2800" dirty="0" smtClean="0"/>
              <a:t>investigatórios:</a:t>
            </a:r>
          </a:p>
          <a:p>
            <a:pPr marL="0" indent="0" algn="just">
              <a:buNone/>
            </a:pPr>
            <a:endParaRPr lang="pt-BR" sz="2800" dirty="0"/>
          </a:p>
          <a:p>
            <a:pPr marL="0" indent="0" algn="just">
              <a:buNone/>
            </a:pPr>
            <a:r>
              <a:rPr lang="pt-BR" sz="2800" b="1" dirty="0"/>
              <a:t>I - </a:t>
            </a:r>
            <a:r>
              <a:rPr lang="pt-BR" sz="2800" dirty="0"/>
              <a:t>a infiltração por agentes de polícia, em tarefas de investigação, constituída pelos </a:t>
            </a:r>
            <a:r>
              <a:rPr lang="pt-BR" sz="2800" dirty="0" smtClean="0"/>
              <a:t>órgãos especializados pertinentes; </a:t>
            </a:r>
          </a:p>
          <a:p>
            <a:pPr marL="0" indent="0" algn="just">
              <a:buNone/>
            </a:pPr>
            <a:endParaRPr lang="pt-BR" sz="2800" dirty="0" smtClean="0"/>
          </a:p>
          <a:p>
            <a:pPr marL="0" indent="0" algn="just">
              <a:buNone/>
            </a:pPr>
            <a:r>
              <a:rPr lang="pt-BR" sz="2800" b="1" dirty="0"/>
              <a:t>II - </a:t>
            </a:r>
            <a:r>
              <a:rPr lang="pt-BR" sz="2800" dirty="0"/>
              <a:t>a não-atuação policial sobre os portadores de drogas, seus precursores químicos ou outros produtos utilizados em sua produção, que se encontrem no território brasileiro, com a finalidade de identificar e responsabilizar maior número de integrantes de operações de tráfico e distribuição, sem prejuízo da ação penal cabível</a:t>
            </a:r>
            <a:r>
              <a:rPr lang="pt-BR" sz="2800" dirty="0" smtClean="0"/>
              <a:t>.</a:t>
            </a:r>
          </a:p>
          <a:p>
            <a:pPr marL="0" indent="0" algn="just">
              <a:buNone/>
            </a:pPr>
            <a:endParaRPr lang="pt-BR" sz="2800" dirty="0"/>
          </a:p>
          <a:p>
            <a:pPr marL="0" indent="0" algn="just">
              <a:buNone/>
            </a:pPr>
            <a:r>
              <a:rPr lang="pt-BR" sz="2800" b="1" dirty="0"/>
              <a:t>Parágrafo único.</a:t>
            </a:r>
            <a:r>
              <a:rPr lang="pt-BR" sz="2800" dirty="0"/>
              <a:t>  Na hipótese do inciso II deste artigo, a autorização será concedida desde que sejam conhecidos o itinerário provável e a identificação dos agentes do delito ou de colaboradores.</a:t>
            </a:r>
          </a:p>
          <a:p>
            <a:pPr marL="0" indent="0" algn="just">
              <a:buNone/>
            </a:pPr>
            <a:endParaRPr lang="pt-BR" sz="2800" dirty="0"/>
          </a:p>
        </p:txBody>
      </p:sp>
    </p:spTree>
    <p:extLst>
      <p:ext uri="{BB962C8B-B14F-4D97-AF65-F5344CB8AC3E}">
        <p14:creationId xmlns:p14="http://schemas.microsoft.com/office/powerpoint/2010/main" val="69720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400" dirty="0" smtClean="0"/>
              <a:t>Art. 2º</a:t>
            </a:r>
            <a:br>
              <a:rPr lang="pt-BR" sz="4400" dirty="0" smtClean="0"/>
            </a:br>
            <a:r>
              <a:rPr lang="pt-BR" sz="4400" dirty="0" smtClean="0"/>
              <a:t>Ressalvas à proibição de drogas</a:t>
            </a:r>
            <a:endParaRPr lang="pt-BR" sz="4400" dirty="0"/>
          </a:p>
        </p:txBody>
      </p:sp>
      <p:sp>
        <p:nvSpPr>
          <p:cNvPr id="3" name="Espaço Reservado para Conteúdo 2"/>
          <p:cNvSpPr>
            <a:spLocks noGrp="1"/>
          </p:cNvSpPr>
          <p:nvPr>
            <p:ph sz="quarter" idx="13"/>
          </p:nvPr>
        </p:nvSpPr>
        <p:spPr>
          <a:xfrm>
            <a:off x="457200" y="1600200"/>
            <a:ext cx="8229600" cy="4997152"/>
          </a:xfrm>
        </p:spPr>
        <p:txBody>
          <a:bodyPr>
            <a:normAutofit/>
          </a:bodyPr>
          <a:lstStyle/>
          <a:p>
            <a:pPr marL="0" indent="0" algn="just">
              <a:buNone/>
            </a:pPr>
            <a:r>
              <a:rPr lang="pt-BR" b="1" dirty="0" smtClean="0"/>
              <a:t>A) </a:t>
            </a:r>
            <a:r>
              <a:rPr lang="pt-BR" dirty="0" smtClean="0"/>
              <a:t>Plantas de uso estritamente ritualístico-religioso</a:t>
            </a:r>
          </a:p>
          <a:p>
            <a:pPr marL="0" indent="0" algn="just">
              <a:buNone/>
            </a:pPr>
            <a:endParaRPr lang="pt-BR" dirty="0"/>
          </a:p>
          <a:p>
            <a:pPr marL="0" indent="0" algn="just">
              <a:buNone/>
            </a:pPr>
            <a:r>
              <a:rPr lang="pt-BR" dirty="0" smtClean="0"/>
              <a:t>O art. 2º, </a:t>
            </a:r>
            <a:r>
              <a:rPr lang="pt-BR" i="1" dirty="0" smtClean="0"/>
              <a:t>caput</a:t>
            </a:r>
            <a:r>
              <a:rPr lang="pt-BR" dirty="0" smtClean="0"/>
              <a:t>, não autoriza, </a:t>
            </a:r>
            <a:r>
              <a:rPr lang="pt-BR" i="1" dirty="0" smtClean="0"/>
              <a:t>de per si</a:t>
            </a:r>
            <a:r>
              <a:rPr lang="pt-BR" dirty="0" smtClean="0"/>
              <a:t>, o cultivo de plantas de uso ritualístico-religioso. Para tanto, também se faz necessária a concessão de autorização legal ou regulamentar. (Liberdade Religiosa)</a:t>
            </a:r>
          </a:p>
          <a:p>
            <a:pPr marL="0" indent="0" algn="just">
              <a:buNone/>
            </a:pPr>
            <a:endParaRPr lang="pt-BR" dirty="0"/>
          </a:p>
          <a:p>
            <a:pPr marL="0" indent="0" algn="just">
              <a:buNone/>
            </a:pPr>
            <a:r>
              <a:rPr lang="pt-BR" dirty="0" smtClean="0"/>
              <a:t>No Brasil, é comum o uso de </a:t>
            </a:r>
            <a:r>
              <a:rPr lang="pt-BR" i="1" dirty="0" smtClean="0"/>
              <a:t>Ayahuasca</a:t>
            </a:r>
            <a:r>
              <a:rPr lang="pt-BR" dirty="0" smtClean="0"/>
              <a:t> (ou </a:t>
            </a:r>
            <a:r>
              <a:rPr lang="pt-BR" dirty="0" err="1" smtClean="0"/>
              <a:t>hoasca</a:t>
            </a:r>
            <a:r>
              <a:rPr lang="pt-BR" dirty="0"/>
              <a:t>), </a:t>
            </a:r>
            <a:r>
              <a:rPr lang="pt-BR" dirty="0" err="1"/>
              <a:t>ma</a:t>
            </a:r>
            <a:r>
              <a:rPr lang="pt-BR" dirty="0"/>
              <a:t> bebida </a:t>
            </a:r>
            <a:r>
              <a:rPr lang="pt-BR" dirty="0" smtClean="0"/>
              <a:t>produzida </a:t>
            </a:r>
            <a:r>
              <a:rPr lang="pt-BR" dirty="0"/>
              <a:t>a partir da combinação da videira </a:t>
            </a:r>
            <a:r>
              <a:rPr lang="pt-BR" i="1" dirty="0" err="1"/>
              <a:t>Banisteriopsis</a:t>
            </a:r>
            <a:r>
              <a:rPr lang="pt-BR" i="1" dirty="0"/>
              <a:t> </a:t>
            </a:r>
            <a:r>
              <a:rPr lang="pt-BR" i="1" dirty="0" err="1"/>
              <a:t>caapi</a:t>
            </a:r>
            <a:r>
              <a:rPr lang="pt-BR" i="1" dirty="0"/>
              <a:t> </a:t>
            </a:r>
            <a:r>
              <a:rPr lang="pt-BR" dirty="0"/>
              <a:t>com várias plantas, em particular a </a:t>
            </a:r>
            <a:r>
              <a:rPr lang="pt-BR" i="1" dirty="0" err="1"/>
              <a:t>Psychotria</a:t>
            </a:r>
            <a:r>
              <a:rPr lang="pt-BR" i="1" dirty="0"/>
              <a:t> </a:t>
            </a:r>
            <a:r>
              <a:rPr lang="pt-BR" i="1" dirty="0" err="1"/>
              <a:t>viridis</a:t>
            </a:r>
            <a:r>
              <a:rPr lang="pt-BR" i="1" dirty="0"/>
              <a:t> </a:t>
            </a:r>
            <a:r>
              <a:rPr lang="pt-BR" dirty="0"/>
              <a:t>e a </a:t>
            </a:r>
            <a:r>
              <a:rPr lang="pt-BR" i="1" dirty="0" err="1"/>
              <a:t>Diplopterys</a:t>
            </a:r>
            <a:r>
              <a:rPr lang="pt-BR" i="1" dirty="0"/>
              <a:t> </a:t>
            </a:r>
            <a:r>
              <a:rPr lang="pt-BR" i="1" dirty="0" err="1" smtClean="0"/>
              <a:t>cabrerana</a:t>
            </a:r>
            <a:r>
              <a:rPr lang="pt-BR" i="1" dirty="0" smtClean="0"/>
              <a:t> </a:t>
            </a:r>
            <a:r>
              <a:rPr lang="pt-BR" dirty="0" smtClean="0"/>
              <a:t>frequentemente associada a rituais de diferentes grupos sociais e religiosos.</a:t>
            </a:r>
            <a:endParaRPr lang="pt-BR" i="1" dirty="0" smtClean="0"/>
          </a:p>
        </p:txBody>
      </p:sp>
    </p:spTree>
    <p:extLst>
      <p:ext uri="{BB962C8B-B14F-4D97-AF65-F5344CB8AC3E}">
        <p14:creationId xmlns:p14="http://schemas.microsoft.com/office/powerpoint/2010/main" val="377729343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764704"/>
            <a:ext cx="8595360" cy="5976664"/>
          </a:xfrm>
        </p:spPr>
        <p:txBody>
          <a:bodyPr>
            <a:normAutofit fontScale="77500" lnSpcReduction="20000"/>
          </a:bodyPr>
          <a:lstStyle/>
          <a:p>
            <a:pPr marL="0" indent="0" algn="just">
              <a:buNone/>
            </a:pPr>
            <a:r>
              <a:rPr lang="pt-BR" sz="2800" b="1" dirty="0" smtClean="0"/>
              <a:t>No art. 53</a:t>
            </a:r>
            <a:r>
              <a:rPr lang="pt-BR" sz="2800" dirty="0" smtClean="0"/>
              <a:t>, </a:t>
            </a:r>
            <a:r>
              <a:rPr lang="pt-BR" sz="2800" b="1" dirty="0" smtClean="0"/>
              <a:t>I </a:t>
            </a:r>
            <a:r>
              <a:rPr lang="pt-BR" sz="2800" b="1" dirty="0"/>
              <a:t>- </a:t>
            </a:r>
            <a:r>
              <a:rPr lang="pt-BR" sz="2800" dirty="0"/>
              <a:t>a infiltração </a:t>
            </a:r>
            <a:r>
              <a:rPr lang="pt-BR" sz="2800" dirty="0" smtClean="0"/>
              <a:t>de agentes </a:t>
            </a:r>
            <a:r>
              <a:rPr lang="pt-BR" sz="2800" dirty="0"/>
              <a:t>de </a:t>
            </a:r>
            <a:r>
              <a:rPr lang="pt-BR" sz="2800" dirty="0" smtClean="0"/>
              <a:t>polícia.</a:t>
            </a:r>
          </a:p>
          <a:p>
            <a:pPr marL="457200" indent="-457200" algn="just"/>
            <a:r>
              <a:rPr lang="pt-BR" sz="2800" dirty="0" smtClean="0"/>
              <a:t>Procedimento há muito utilizado nos Estados Unidos (</a:t>
            </a:r>
            <a:r>
              <a:rPr lang="pt-BR" sz="2800" dirty="0" err="1" smtClean="0"/>
              <a:t>undercover</a:t>
            </a:r>
            <a:r>
              <a:rPr lang="pt-BR" sz="2800" dirty="0" smtClean="0"/>
              <a:t> </a:t>
            </a:r>
            <a:r>
              <a:rPr lang="pt-BR" sz="2800" dirty="0" err="1" smtClean="0"/>
              <a:t>operation</a:t>
            </a:r>
            <a:r>
              <a:rPr lang="pt-BR" sz="2800" dirty="0" smtClean="0"/>
              <a:t>).</a:t>
            </a:r>
          </a:p>
          <a:p>
            <a:pPr marL="457200" indent="-457200" algn="just"/>
            <a:endParaRPr lang="pt-BR" sz="2800" dirty="0"/>
          </a:p>
          <a:p>
            <a:pPr marL="457200" indent="-457200" algn="just"/>
            <a:r>
              <a:rPr lang="pt-BR" sz="2800" dirty="0"/>
              <a:t>“não há previsão expressa sobre a conduta a ser seguida pelo agente infiltrado, </a:t>
            </a:r>
            <a:r>
              <a:rPr lang="pt-BR" sz="2800" b="1" dirty="0"/>
              <a:t>especificamente sobre atos que eventualmente possam configurar crimes</a:t>
            </a:r>
            <a:r>
              <a:rPr lang="pt-BR" sz="2800" dirty="0"/>
              <a:t>, fato este que inapelavelmente terá de ser tratado pela doutrina e jurisprudência dos tribunais, pois, em inúmeras situações </a:t>
            </a:r>
            <a:r>
              <a:rPr lang="pt-BR" sz="2800" b="1" dirty="0"/>
              <a:t>a infiltração levará a alguma conduta criminosa que não poderá ser recusada sob pena de malograr as investigações</a:t>
            </a:r>
            <a:r>
              <a:rPr lang="pt-BR" sz="2800" dirty="0" smtClean="0"/>
              <a:t>.”</a:t>
            </a:r>
          </a:p>
          <a:p>
            <a:endParaRPr lang="pt-BR" sz="2800" dirty="0" smtClean="0"/>
          </a:p>
          <a:p>
            <a:pPr algn="just"/>
            <a:r>
              <a:rPr lang="pt-BR" sz="2800" b="1" dirty="0" smtClean="0"/>
              <a:t>L. 12.850/13, Art</a:t>
            </a:r>
            <a:r>
              <a:rPr lang="pt-BR" sz="2800" b="1" dirty="0"/>
              <a:t>. 13. </a:t>
            </a:r>
            <a:r>
              <a:rPr lang="pt-BR" sz="2800" dirty="0"/>
              <a:t> O agente que não guardar, em sua atuação, a devida </a:t>
            </a:r>
            <a:r>
              <a:rPr lang="pt-BR" sz="2800" dirty="0">
                <a:solidFill>
                  <a:srgbClr val="FF0000"/>
                </a:solidFill>
              </a:rPr>
              <a:t>proporcionalidade com a finalidade da investigação</a:t>
            </a:r>
            <a:r>
              <a:rPr lang="pt-BR" sz="2800" dirty="0"/>
              <a:t>, </a:t>
            </a:r>
            <a:r>
              <a:rPr lang="pt-BR" sz="2800" dirty="0">
                <a:solidFill>
                  <a:srgbClr val="FF0000"/>
                </a:solidFill>
              </a:rPr>
              <a:t>responderá pelos excessos praticados</a:t>
            </a:r>
            <a:r>
              <a:rPr lang="pt-BR" sz="2800" dirty="0"/>
              <a:t>.</a:t>
            </a:r>
          </a:p>
          <a:p>
            <a:pPr marL="0" indent="0">
              <a:buNone/>
            </a:pPr>
            <a:endParaRPr lang="pt-BR" sz="2800" dirty="0" smtClean="0"/>
          </a:p>
          <a:p>
            <a:pPr marL="0" indent="0" algn="just">
              <a:buNone/>
            </a:pPr>
            <a:r>
              <a:rPr lang="pt-BR" sz="2800" b="1" dirty="0" smtClean="0"/>
              <a:t>Parágrafo </a:t>
            </a:r>
            <a:r>
              <a:rPr lang="pt-BR" sz="2800" b="1" dirty="0"/>
              <a:t>único</a:t>
            </a:r>
            <a:r>
              <a:rPr lang="pt-BR" sz="2800" dirty="0"/>
              <a:t>.  </a:t>
            </a:r>
            <a:r>
              <a:rPr lang="pt-BR" sz="2800" dirty="0">
                <a:solidFill>
                  <a:srgbClr val="FF0000"/>
                </a:solidFill>
              </a:rPr>
              <a:t>Não é punível, no âmbito da infiltração, a prática de crime pelo agente infiltrado no curso da investigação, quando inexigível conduta diversa.</a:t>
            </a:r>
          </a:p>
          <a:p>
            <a:pPr marL="457200" indent="-457200" algn="just"/>
            <a:endParaRPr lang="pt-BR" sz="2800" dirty="0" smtClean="0"/>
          </a:p>
        </p:txBody>
      </p:sp>
    </p:spTree>
    <p:extLst>
      <p:ext uri="{BB962C8B-B14F-4D97-AF65-F5344CB8AC3E}">
        <p14:creationId xmlns:p14="http://schemas.microsoft.com/office/powerpoint/2010/main" val="2341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investigação</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92500" lnSpcReduction="10000"/>
          </a:bodyPr>
          <a:lstStyle/>
          <a:p>
            <a:pPr marL="0" indent="0" algn="just">
              <a:buNone/>
            </a:pPr>
            <a:r>
              <a:rPr lang="pt-BR" sz="2800" b="1" dirty="0"/>
              <a:t>II - </a:t>
            </a:r>
            <a:r>
              <a:rPr lang="pt-BR" sz="2800" dirty="0"/>
              <a:t>a não-atuação policial sobre os portadores de drogas, seus precursores químicos ou outros produtos utilizados em sua produção, que se encontrem no território brasileiro, com a finalidade de identificar e responsabilizar maior número de integrantes de operações de tráfico e distribuição, sem prejuízo da ação penal cabível.</a:t>
            </a:r>
          </a:p>
          <a:p>
            <a:pPr marL="0" indent="0" algn="just">
              <a:buNone/>
            </a:pPr>
            <a:endParaRPr lang="pt-BR" sz="2800" dirty="0" smtClean="0"/>
          </a:p>
          <a:p>
            <a:pPr marL="457200" indent="-457200" algn="just"/>
            <a:r>
              <a:rPr lang="pt-BR" sz="2800" dirty="0" smtClean="0"/>
              <a:t>Flagrante obrigatório (CPP, art. 301) x flagrante diferido (prorrogado, retardado) x crime de prevaricação (Art. 319, CP).</a:t>
            </a:r>
          </a:p>
          <a:p>
            <a:pPr marL="457200" indent="-457200" algn="just"/>
            <a:endParaRPr lang="pt-BR" sz="2800" dirty="0"/>
          </a:p>
          <a:p>
            <a:pPr marL="457200" indent="-457200" algn="just"/>
            <a:r>
              <a:rPr lang="pt-BR" sz="2800" dirty="0" smtClean="0"/>
              <a:t>A “ação controlada” está condicionada ao conhecimento do provável itinerário e da identificação dos agentes ou de seus colaboradores.</a:t>
            </a:r>
            <a:endParaRPr lang="pt-BR" sz="2800" dirty="0"/>
          </a:p>
        </p:txBody>
      </p:sp>
    </p:spTree>
    <p:extLst>
      <p:ext uri="{BB962C8B-B14F-4D97-AF65-F5344CB8AC3E}">
        <p14:creationId xmlns:p14="http://schemas.microsoft.com/office/powerpoint/2010/main" val="259837610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instrução criminal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fontScale="92500" lnSpcReduction="10000"/>
          </a:bodyPr>
          <a:lstStyle/>
          <a:p>
            <a:pPr marL="457200" indent="-457200" algn="just"/>
            <a:r>
              <a:rPr lang="pt-BR" sz="2800" b="1" dirty="0" smtClean="0"/>
              <a:t>CPP, Art. 46 </a:t>
            </a:r>
            <a:r>
              <a:rPr lang="pt-BR" sz="2800" dirty="0"/>
              <a:t>- </a:t>
            </a:r>
            <a:r>
              <a:rPr lang="pt-BR" sz="2800" dirty="0" smtClean="0"/>
              <a:t>O </a:t>
            </a:r>
            <a:r>
              <a:rPr lang="pt-BR" sz="2800" dirty="0"/>
              <a:t>prazo para oferecimento da denúncia, </a:t>
            </a:r>
            <a:r>
              <a:rPr lang="pt-BR" sz="2800" dirty="0">
                <a:solidFill>
                  <a:srgbClr val="FF0000"/>
                </a:solidFill>
              </a:rPr>
              <a:t>estando o réu preso, será de 5 dias</a:t>
            </a:r>
            <a:r>
              <a:rPr lang="pt-BR" sz="2800" dirty="0"/>
              <a:t>, contado da data em que o órgão do Ministério Público receber os autos do inquérito policial, </a:t>
            </a:r>
            <a:r>
              <a:rPr lang="pt-BR" sz="2800" dirty="0">
                <a:solidFill>
                  <a:srgbClr val="FF0000"/>
                </a:solidFill>
              </a:rPr>
              <a:t>e de 15 dias, se o réu estiver solto ou afiançado</a:t>
            </a:r>
            <a:r>
              <a:rPr lang="pt-BR" sz="2800" dirty="0"/>
              <a:t>. No último caso, se houver devolução do inquérito à autoridade policial (art. 16), contar-se-á o prazo da data em que o órgão do Ministério Público receber novamente os autos</a:t>
            </a:r>
            <a:r>
              <a:rPr lang="pt-BR" sz="2800" dirty="0" smtClean="0"/>
              <a:t>.</a:t>
            </a:r>
          </a:p>
          <a:p>
            <a:pPr marL="0" indent="0" algn="ctr">
              <a:buNone/>
            </a:pPr>
            <a:r>
              <a:rPr lang="pt-BR" sz="2800" b="1" dirty="0" smtClean="0"/>
              <a:t>x</a:t>
            </a:r>
            <a:endParaRPr lang="pt-BR" sz="2800" b="1" dirty="0"/>
          </a:p>
          <a:p>
            <a:pPr marL="457200" indent="-457200" algn="just"/>
            <a:r>
              <a:rPr lang="pt-BR" sz="2800" b="1" dirty="0" smtClean="0"/>
              <a:t>L. 11.343/06, Art</a:t>
            </a:r>
            <a:r>
              <a:rPr lang="pt-BR" sz="2800" b="1" dirty="0"/>
              <a:t>. 54.</a:t>
            </a:r>
            <a:r>
              <a:rPr lang="pt-BR" sz="2800" dirty="0"/>
              <a:t>  Recebidos em juízo os autos do inquérito policial, de Comissão Parlamentar de Inquérito ou peças de informação, dar-se-á vista ao Ministério Público para, </a:t>
            </a:r>
            <a:r>
              <a:rPr lang="pt-BR" sz="2800" dirty="0">
                <a:solidFill>
                  <a:srgbClr val="FF0000"/>
                </a:solidFill>
              </a:rPr>
              <a:t>no prazo de 10 (dez) </a:t>
            </a:r>
            <a:r>
              <a:rPr lang="pt-BR" sz="2800" dirty="0"/>
              <a:t>dias, adotar uma das seguintes providências:</a:t>
            </a:r>
          </a:p>
        </p:txBody>
      </p:sp>
    </p:spTree>
    <p:extLst>
      <p:ext uri="{BB962C8B-B14F-4D97-AF65-F5344CB8AC3E}">
        <p14:creationId xmlns:p14="http://schemas.microsoft.com/office/powerpoint/2010/main" val="34031700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instrução criminal</a:t>
            </a:r>
            <a:endParaRPr lang="pt-BR" dirty="0"/>
          </a:p>
        </p:txBody>
      </p:sp>
      <p:sp>
        <p:nvSpPr>
          <p:cNvPr id="3" name="Espaço Reservado para Conteúdo 2"/>
          <p:cNvSpPr>
            <a:spLocks noGrp="1"/>
          </p:cNvSpPr>
          <p:nvPr>
            <p:ph sz="quarter" idx="13"/>
          </p:nvPr>
        </p:nvSpPr>
        <p:spPr>
          <a:xfrm>
            <a:off x="274320" y="980728"/>
            <a:ext cx="8595360" cy="5688632"/>
          </a:xfrm>
        </p:spPr>
        <p:txBody>
          <a:bodyPr>
            <a:normAutofit/>
          </a:bodyPr>
          <a:lstStyle/>
          <a:p>
            <a:pPr marL="0" indent="0" algn="just">
              <a:buNone/>
            </a:pPr>
            <a:r>
              <a:rPr lang="pt-BR" sz="2800" b="1" dirty="0"/>
              <a:t>Art. 54.</a:t>
            </a:r>
            <a:r>
              <a:rPr lang="pt-BR" sz="2800" dirty="0"/>
              <a:t>  Recebidos em juízo os autos do inquérito policial, de Comissão Parlamentar de Inquérito ou peças de informação, dar-se-á vista ao Ministério Público para, no prazo de 10 (dez) dias, adotar uma das seguintes providências</a:t>
            </a:r>
            <a:r>
              <a:rPr lang="pt-BR" sz="2800" dirty="0" smtClean="0"/>
              <a:t>:</a:t>
            </a:r>
          </a:p>
          <a:p>
            <a:pPr marL="0" indent="0" algn="just">
              <a:buNone/>
            </a:pPr>
            <a:endParaRPr lang="pt-BR" sz="2800" dirty="0"/>
          </a:p>
          <a:p>
            <a:pPr marL="0" indent="0" algn="just">
              <a:buNone/>
            </a:pPr>
            <a:r>
              <a:rPr lang="pt-BR" sz="2800" dirty="0"/>
              <a:t>I - requerer o arquivamento; </a:t>
            </a:r>
            <a:r>
              <a:rPr lang="pt-BR" sz="2800" dirty="0" smtClean="0">
                <a:solidFill>
                  <a:srgbClr val="FF0000"/>
                </a:solidFill>
              </a:rPr>
              <a:t>(por analogia, </a:t>
            </a:r>
            <a:r>
              <a:rPr lang="pt-BR" sz="2800" dirty="0" err="1" smtClean="0">
                <a:solidFill>
                  <a:srgbClr val="FF0000"/>
                </a:solidFill>
              </a:rPr>
              <a:t>arts</a:t>
            </a:r>
            <a:r>
              <a:rPr lang="pt-BR" sz="2800" dirty="0" smtClean="0">
                <a:solidFill>
                  <a:srgbClr val="FF0000"/>
                </a:solidFill>
              </a:rPr>
              <a:t>. 395 e 397 do CPP)</a:t>
            </a:r>
            <a:endParaRPr lang="pt-BR" sz="2800" dirty="0">
              <a:solidFill>
                <a:srgbClr val="FF0000"/>
              </a:solidFill>
            </a:endParaRPr>
          </a:p>
          <a:p>
            <a:pPr marL="0" indent="0" algn="just">
              <a:buNone/>
            </a:pPr>
            <a:r>
              <a:rPr lang="pt-BR" sz="2800" dirty="0"/>
              <a:t>II - requisitar as diligências que entender necessárias; </a:t>
            </a:r>
          </a:p>
          <a:p>
            <a:pPr marL="0" indent="0" algn="just">
              <a:buNone/>
            </a:pPr>
            <a:r>
              <a:rPr lang="pt-BR" sz="2800" dirty="0"/>
              <a:t>III - oferecer denúncia, arrolar até </a:t>
            </a:r>
            <a:r>
              <a:rPr lang="pt-BR" sz="2800" dirty="0">
                <a:solidFill>
                  <a:srgbClr val="FF0000"/>
                </a:solidFill>
              </a:rPr>
              <a:t>5 (cinco) </a:t>
            </a:r>
            <a:r>
              <a:rPr lang="pt-BR" sz="2800" dirty="0"/>
              <a:t>testemunhas </a:t>
            </a:r>
            <a:r>
              <a:rPr lang="pt-BR" sz="2800" dirty="0">
                <a:solidFill>
                  <a:srgbClr val="FF0000"/>
                </a:solidFill>
              </a:rPr>
              <a:t>e requerer as demais provas que entender pertinentes</a:t>
            </a:r>
            <a:r>
              <a:rPr lang="pt-BR" sz="2800" dirty="0" smtClean="0"/>
              <a:t>. (Art. 401, CPP)</a:t>
            </a:r>
            <a:endParaRPr lang="pt-BR" sz="2800" dirty="0"/>
          </a:p>
          <a:p>
            <a:pPr marL="0" indent="0" algn="just">
              <a:buNone/>
            </a:pPr>
            <a:endParaRPr lang="pt-BR" sz="2800" dirty="0"/>
          </a:p>
        </p:txBody>
      </p:sp>
    </p:spTree>
    <p:extLst>
      <p:ext uri="{BB962C8B-B14F-4D97-AF65-F5344CB8AC3E}">
        <p14:creationId xmlns:p14="http://schemas.microsoft.com/office/powerpoint/2010/main" val="357279376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instrução criminal</a:t>
            </a:r>
            <a:endParaRPr lang="pt-BR" dirty="0"/>
          </a:p>
        </p:txBody>
      </p:sp>
      <p:sp>
        <p:nvSpPr>
          <p:cNvPr id="3" name="Espaço Reservado para Conteúdo 2"/>
          <p:cNvSpPr>
            <a:spLocks noGrp="1"/>
          </p:cNvSpPr>
          <p:nvPr>
            <p:ph sz="quarter" idx="13"/>
          </p:nvPr>
        </p:nvSpPr>
        <p:spPr>
          <a:xfrm>
            <a:off x="274320" y="692696"/>
            <a:ext cx="8595360" cy="6165304"/>
          </a:xfrm>
        </p:spPr>
        <p:txBody>
          <a:bodyPr>
            <a:noAutofit/>
          </a:bodyPr>
          <a:lstStyle/>
          <a:p>
            <a:pPr marL="0" indent="0" algn="just">
              <a:buNone/>
            </a:pPr>
            <a:r>
              <a:rPr lang="pt-BR" sz="2400" b="1" dirty="0"/>
              <a:t>Art. </a:t>
            </a:r>
            <a:r>
              <a:rPr lang="pt-BR" sz="2400" b="1" dirty="0" smtClean="0"/>
              <a:t>55. </a:t>
            </a:r>
            <a:r>
              <a:rPr lang="pt-BR" sz="2400" dirty="0" smtClean="0"/>
              <a:t>Oferecida </a:t>
            </a:r>
            <a:r>
              <a:rPr lang="pt-BR" sz="2400" dirty="0"/>
              <a:t>a denúncia, o juiz ordenará a notificação do acusado para oferecer </a:t>
            </a:r>
            <a:r>
              <a:rPr lang="pt-BR" sz="2400" dirty="0">
                <a:solidFill>
                  <a:srgbClr val="FF0000"/>
                </a:solidFill>
              </a:rPr>
              <a:t>defesa prévia</a:t>
            </a:r>
            <a:r>
              <a:rPr lang="pt-BR" sz="2400" dirty="0"/>
              <a:t>, por escrito, </a:t>
            </a:r>
            <a:r>
              <a:rPr lang="pt-BR" sz="2400" dirty="0">
                <a:solidFill>
                  <a:srgbClr val="FF0000"/>
                </a:solidFill>
              </a:rPr>
              <a:t>no prazo de 10 (dez) dias</a:t>
            </a:r>
            <a:r>
              <a:rPr lang="pt-BR" sz="2400" dirty="0"/>
              <a:t>.</a:t>
            </a:r>
          </a:p>
          <a:p>
            <a:pPr marL="0" indent="0" algn="just">
              <a:buNone/>
            </a:pPr>
            <a:endParaRPr lang="pt-BR" sz="2400" dirty="0" smtClean="0"/>
          </a:p>
          <a:p>
            <a:pPr marL="0" indent="0" algn="just">
              <a:buNone/>
            </a:pPr>
            <a:r>
              <a:rPr lang="pt-BR" sz="2400" dirty="0" smtClean="0"/>
              <a:t>§ </a:t>
            </a:r>
            <a:r>
              <a:rPr lang="pt-BR" sz="2400" dirty="0"/>
              <a:t>1</a:t>
            </a:r>
            <a:r>
              <a:rPr lang="pt-BR" sz="2400" u="sng" baseline="30000" dirty="0"/>
              <a:t>o</a:t>
            </a:r>
            <a:r>
              <a:rPr lang="pt-BR" sz="2400" dirty="0"/>
              <a:t>  Na resposta, consistente em </a:t>
            </a:r>
            <a:r>
              <a:rPr lang="pt-BR" sz="2400" dirty="0">
                <a:solidFill>
                  <a:srgbClr val="FF0000"/>
                </a:solidFill>
              </a:rPr>
              <a:t>defesa preliminar </a:t>
            </a:r>
            <a:r>
              <a:rPr lang="pt-BR" sz="2400" dirty="0"/>
              <a:t>e exceções, o acusado poderá </a:t>
            </a:r>
            <a:r>
              <a:rPr lang="pt-BR" sz="2400" dirty="0" smtClean="0"/>
              <a:t>arguir </a:t>
            </a:r>
            <a:r>
              <a:rPr lang="pt-BR" sz="2400" dirty="0"/>
              <a:t>preliminares </a:t>
            </a:r>
            <a:r>
              <a:rPr lang="pt-BR" sz="2400" dirty="0">
                <a:solidFill>
                  <a:srgbClr val="FF0000"/>
                </a:solidFill>
              </a:rPr>
              <a:t>e invocar todas as razões de defesa</a:t>
            </a:r>
            <a:r>
              <a:rPr lang="pt-BR" sz="2400" dirty="0"/>
              <a:t>, oferecer documentos e justificações, especificar as provas que pretende produzir e, </a:t>
            </a:r>
            <a:r>
              <a:rPr lang="pt-BR" sz="2400" dirty="0">
                <a:solidFill>
                  <a:srgbClr val="FF0000"/>
                </a:solidFill>
              </a:rPr>
              <a:t>até o número de 5 (cinco), arrolar testemunhas</a:t>
            </a:r>
            <a:r>
              <a:rPr lang="pt-BR" sz="2400" dirty="0" smtClean="0"/>
              <a:t>.</a:t>
            </a:r>
          </a:p>
          <a:p>
            <a:pPr marL="0" indent="0" algn="just">
              <a:buNone/>
            </a:pPr>
            <a:endParaRPr lang="pt-BR" sz="2400" dirty="0" smtClean="0"/>
          </a:p>
          <a:p>
            <a:pPr marL="0" indent="0" algn="just">
              <a:buNone/>
            </a:pPr>
            <a:r>
              <a:rPr lang="pt-BR" sz="2400" dirty="0" smtClean="0"/>
              <a:t> </a:t>
            </a:r>
            <a:r>
              <a:rPr lang="pt-BR" sz="2400" dirty="0"/>
              <a:t>§ 3o  Se a resposta </a:t>
            </a:r>
            <a:r>
              <a:rPr lang="pt-BR" sz="2400" b="1" u="sng" dirty="0"/>
              <a:t>não</a:t>
            </a:r>
            <a:r>
              <a:rPr lang="pt-BR" sz="2400" dirty="0"/>
              <a:t> for apresentada no prazo, o juiz nomeará defensor </a:t>
            </a:r>
            <a:r>
              <a:rPr lang="pt-BR" sz="2400" dirty="0">
                <a:solidFill>
                  <a:srgbClr val="FF0000"/>
                </a:solidFill>
              </a:rPr>
              <a:t>para oferecê-la em 10 (dez) dias</a:t>
            </a:r>
            <a:r>
              <a:rPr lang="pt-BR" sz="2400" dirty="0"/>
              <a:t>, concedendo-lhe vista dos autos no ato de nomeação.</a:t>
            </a:r>
          </a:p>
          <a:p>
            <a:pPr marL="0" indent="0" algn="just">
              <a:buNone/>
            </a:pPr>
            <a:endParaRPr lang="pt-BR" sz="2400" dirty="0" smtClean="0"/>
          </a:p>
          <a:p>
            <a:pPr marL="0" indent="0" algn="just">
              <a:buNone/>
            </a:pPr>
            <a:r>
              <a:rPr lang="pt-BR" sz="2400" dirty="0" smtClean="0"/>
              <a:t>§ </a:t>
            </a:r>
            <a:r>
              <a:rPr lang="pt-BR" sz="2400" dirty="0"/>
              <a:t>4o  Apresentada a defesa, o juiz decidirá em 5 (cinco) dias</a:t>
            </a:r>
            <a:r>
              <a:rPr lang="pt-BR" sz="2400" dirty="0" smtClean="0"/>
              <a:t>.</a:t>
            </a:r>
          </a:p>
          <a:p>
            <a:pPr marL="0" indent="0" algn="just">
              <a:buNone/>
            </a:pPr>
            <a:endParaRPr lang="pt-BR" sz="2400" dirty="0" smtClean="0"/>
          </a:p>
          <a:p>
            <a:pPr marL="0" indent="0" algn="just">
              <a:buNone/>
            </a:pPr>
            <a:endParaRPr lang="pt-BR" sz="2400" dirty="0"/>
          </a:p>
        </p:txBody>
      </p:sp>
    </p:spTree>
    <p:extLst>
      <p:ext uri="{BB962C8B-B14F-4D97-AF65-F5344CB8AC3E}">
        <p14:creationId xmlns:p14="http://schemas.microsoft.com/office/powerpoint/2010/main" val="423304639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lstStyle/>
          <a:p>
            <a:r>
              <a:rPr lang="pt-PT" dirty="0" smtClean="0"/>
              <a:t>Da instrução criminal</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342900" indent="-342900" algn="just"/>
            <a:r>
              <a:rPr lang="pt-BR" sz="2400" dirty="0" smtClean="0"/>
              <a:t>Se o acusado não for encontrado para a notificação pessoal?</a:t>
            </a:r>
          </a:p>
          <a:p>
            <a:pPr marL="0" indent="0" algn="just">
              <a:buNone/>
            </a:pPr>
            <a:r>
              <a:rPr lang="pt-BR" sz="2400" dirty="0"/>
              <a:t> </a:t>
            </a:r>
            <a:r>
              <a:rPr lang="pt-BR" sz="2400" dirty="0" smtClean="0"/>
              <a:t>- Faz-se a notificação por edital (Art. 361, CPP).</a:t>
            </a:r>
          </a:p>
          <a:p>
            <a:pPr marL="0" indent="0" algn="just">
              <a:buNone/>
            </a:pPr>
            <a:endParaRPr lang="pt-BR" sz="2400" dirty="0"/>
          </a:p>
          <a:p>
            <a:pPr marL="342900" indent="-342900" algn="just"/>
            <a:r>
              <a:rPr lang="pt-BR" sz="2400" dirty="0" smtClean="0"/>
              <a:t>Se a defesa preliminar não for apresentada após a notificação por edital?</a:t>
            </a:r>
          </a:p>
          <a:p>
            <a:pPr marL="342900" indent="-342900" algn="just"/>
            <a:endParaRPr lang="pt-BR" sz="2400" dirty="0" smtClean="0"/>
          </a:p>
          <a:p>
            <a:pPr marL="457200" indent="-457200" algn="just">
              <a:buAutoNum type="alphaUcParenR"/>
            </a:pPr>
            <a:r>
              <a:rPr lang="pt-BR" sz="2400" dirty="0" smtClean="0"/>
              <a:t>Suspensão do processo e da prescrição (Art. 366, CPP);</a:t>
            </a:r>
          </a:p>
          <a:p>
            <a:pPr marL="457200" indent="-457200" algn="just">
              <a:buAutoNum type="alphaUcParenR"/>
            </a:pPr>
            <a:r>
              <a:rPr lang="pt-BR" sz="2400" dirty="0" smtClean="0"/>
              <a:t>Nomeação de defensor dativo.</a:t>
            </a:r>
          </a:p>
          <a:p>
            <a:pPr marL="457200" indent="-457200" algn="just">
              <a:buAutoNum type="alphaUcParenR"/>
            </a:pPr>
            <a:endParaRPr lang="pt-BR" sz="2400" dirty="0"/>
          </a:p>
          <a:p>
            <a:pPr marL="342900" indent="-342900" algn="just"/>
            <a:r>
              <a:rPr lang="pt-BR" sz="2400" dirty="0" smtClean="0"/>
              <a:t>Após a </a:t>
            </a:r>
            <a:r>
              <a:rPr lang="pt-BR" sz="2400" b="1" dirty="0" smtClean="0"/>
              <a:t>citação</a:t>
            </a:r>
            <a:r>
              <a:rPr lang="pt-BR" sz="2400" dirty="0" smtClean="0"/>
              <a:t> por edital é possível a suspensão do processo e da prescrição.</a:t>
            </a:r>
          </a:p>
        </p:txBody>
      </p:sp>
    </p:spTree>
    <p:extLst>
      <p:ext uri="{BB962C8B-B14F-4D97-AF65-F5344CB8AC3E}">
        <p14:creationId xmlns:p14="http://schemas.microsoft.com/office/powerpoint/2010/main" val="27201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a:bodyPr>
          <a:lstStyle/>
          <a:p>
            <a:r>
              <a:rPr lang="pt-PT" dirty="0"/>
              <a:t>Da instrução criminal</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0" indent="0" algn="just">
              <a:buNone/>
            </a:pPr>
            <a:r>
              <a:rPr lang="pt-BR" sz="2400" dirty="0"/>
              <a:t>Se o Juiz não rejeitar liminarmente a peça acusatória, “designará dia e hora para a audiência de instrução e </a:t>
            </a:r>
            <a:r>
              <a:rPr lang="pt-BR" sz="2400" dirty="0" smtClean="0"/>
              <a:t>julgamento, </a:t>
            </a:r>
            <a:r>
              <a:rPr lang="pt-BR" sz="2400" dirty="0"/>
              <a:t>ordenará a citação pessoal do acusado, a intimação do Ministério Público, do assistente, se for o caso, e requisitará os laudos </a:t>
            </a:r>
            <a:r>
              <a:rPr lang="pt-BR" sz="2400" dirty="0" smtClean="0"/>
              <a:t>periciais”.</a:t>
            </a:r>
          </a:p>
          <a:p>
            <a:pPr marL="0" indent="0" algn="just">
              <a:buNone/>
            </a:pPr>
            <a:endParaRPr lang="pt-BR" sz="2400" dirty="0"/>
          </a:p>
          <a:p>
            <a:pPr marL="0" indent="0" algn="just">
              <a:buNone/>
            </a:pPr>
            <a:r>
              <a:rPr lang="pt-BR" sz="2400" dirty="0" smtClean="0"/>
              <a:t>Se </a:t>
            </a:r>
            <a:r>
              <a:rPr lang="pt-BR" sz="2400" dirty="0"/>
              <a:t>se tratar dos crimes tipificados nos </a:t>
            </a:r>
            <a:r>
              <a:rPr lang="pt-BR" sz="2400" dirty="0" err="1"/>
              <a:t>arts</a:t>
            </a:r>
            <a:r>
              <a:rPr lang="pt-BR" sz="2400" dirty="0"/>
              <a:t>. 33, </a:t>
            </a:r>
            <a:r>
              <a:rPr lang="pt-BR" sz="2400" dirty="0" smtClean="0"/>
              <a:t>§1o</a:t>
            </a:r>
            <a:r>
              <a:rPr lang="pt-BR" sz="2400" dirty="0"/>
              <a:t>, e 34 a 37, “o juiz, </a:t>
            </a:r>
            <a:r>
              <a:rPr lang="pt-BR" sz="2400" b="1" dirty="0"/>
              <a:t>ao receber a denúncia, poderá decretar o afastamento cautelar do denunciado de suas atividades</a:t>
            </a:r>
            <a:r>
              <a:rPr lang="pt-BR" sz="2400" dirty="0"/>
              <a:t>, se for funcionário público, comunicando ao órgão respectivo</a:t>
            </a:r>
            <a:r>
              <a:rPr lang="pt-BR" sz="2400" dirty="0" smtClean="0"/>
              <a:t>.”</a:t>
            </a:r>
          </a:p>
          <a:p>
            <a:pPr marL="0" indent="0" algn="just">
              <a:buNone/>
            </a:pPr>
            <a:endParaRPr lang="pt-BR" sz="2400" dirty="0"/>
          </a:p>
          <a:p>
            <a:pPr marL="342900" indent="-342900" algn="just"/>
            <a:r>
              <a:rPr lang="pt-BR" sz="2400" dirty="0" smtClean="0"/>
              <a:t>Existe recurso contra a Decisão de recebimento da denúncia?</a:t>
            </a:r>
          </a:p>
          <a:p>
            <a:pPr marL="0" indent="0" algn="just">
              <a:buNone/>
            </a:pPr>
            <a:r>
              <a:rPr lang="pt-BR" sz="2400" b="1" dirty="0" smtClean="0"/>
              <a:t>Não</a:t>
            </a:r>
            <a:r>
              <a:rPr lang="pt-BR" sz="2400" dirty="0" smtClean="0"/>
              <a:t>. Inobstante, é possível a impetração de HC para trancamento da ação penal.</a:t>
            </a:r>
          </a:p>
        </p:txBody>
      </p:sp>
    </p:spTree>
    <p:extLst>
      <p:ext uri="{BB962C8B-B14F-4D97-AF65-F5344CB8AC3E}">
        <p14:creationId xmlns:p14="http://schemas.microsoft.com/office/powerpoint/2010/main" val="4936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a:bodyPr>
          <a:lstStyle/>
          <a:p>
            <a:r>
              <a:rPr lang="pt-PT" dirty="0"/>
              <a:t>Da instrução criminal</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0" indent="0" algn="just">
              <a:buNone/>
            </a:pPr>
            <a:endParaRPr lang="pt-BR" sz="2800" dirty="0" smtClean="0"/>
          </a:p>
          <a:p>
            <a:pPr marL="0" indent="0" algn="just">
              <a:buNone/>
            </a:pPr>
            <a:endParaRPr lang="pt-BR" sz="2800" dirty="0"/>
          </a:p>
          <a:p>
            <a:pPr marL="0" indent="0" algn="just">
              <a:buNone/>
            </a:pPr>
            <a:r>
              <a:rPr lang="pt-BR" sz="2800" dirty="0" smtClean="0"/>
              <a:t>A audiência será </a:t>
            </a:r>
            <a:r>
              <a:rPr lang="pt-BR" sz="2800" dirty="0"/>
              <a:t>realizada dentro dos </a:t>
            </a:r>
            <a:r>
              <a:rPr lang="pt-BR" sz="2800" dirty="0">
                <a:solidFill>
                  <a:srgbClr val="FF0000"/>
                </a:solidFill>
              </a:rPr>
              <a:t>30 (trinta) dias seguintes ao recebimento da denúncia</a:t>
            </a:r>
            <a:r>
              <a:rPr lang="pt-BR" sz="2800" dirty="0"/>
              <a:t>, salvo se determinada a realização de avaliação para atestar dependência de drogas, quando se realizará </a:t>
            </a:r>
            <a:r>
              <a:rPr lang="pt-BR" sz="2800" dirty="0">
                <a:solidFill>
                  <a:srgbClr val="FF0000"/>
                </a:solidFill>
              </a:rPr>
              <a:t>em 90 (noventa) dias.</a:t>
            </a:r>
            <a:endParaRPr lang="pt-BR" sz="2800" dirty="0" smtClean="0">
              <a:solidFill>
                <a:srgbClr val="FF0000"/>
              </a:solidFill>
            </a:endParaRPr>
          </a:p>
        </p:txBody>
      </p:sp>
    </p:spTree>
    <p:extLst>
      <p:ext uri="{BB962C8B-B14F-4D97-AF65-F5344CB8AC3E}">
        <p14:creationId xmlns:p14="http://schemas.microsoft.com/office/powerpoint/2010/main" val="212634389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fontScale="90000"/>
          </a:bodyPr>
          <a:lstStyle/>
          <a:p>
            <a:r>
              <a:rPr lang="pt-BR" dirty="0" smtClean="0"/>
              <a:t>Proposta de suspensão condicional do processo</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0" indent="0" algn="just">
              <a:buNone/>
            </a:pPr>
            <a:endParaRPr lang="pt-BR" sz="2400" dirty="0" smtClean="0"/>
          </a:p>
          <a:p>
            <a:pPr marL="342900" indent="-342900" algn="just"/>
            <a:r>
              <a:rPr lang="pt-BR" sz="2800" dirty="0" smtClean="0"/>
              <a:t>Preenchidos os demais requisitos do art. 89, da L. 9.099/95;</a:t>
            </a:r>
          </a:p>
          <a:p>
            <a:pPr marL="342900" indent="-342900" algn="just"/>
            <a:endParaRPr lang="pt-BR" sz="2800" dirty="0"/>
          </a:p>
          <a:p>
            <a:pPr marL="342900" indent="-342900" algn="just"/>
            <a:r>
              <a:rPr lang="pt-BR" sz="2800" dirty="0" smtClean="0"/>
              <a:t>Art. 28; Art. 28, §1º; Art. 33, §2º; Art. 33, §3º, art. 38; art. 39 – todos com pena mínima igual ou inferior a um ano.</a:t>
            </a:r>
          </a:p>
          <a:p>
            <a:pPr marL="342900" indent="-342900" algn="just"/>
            <a:endParaRPr lang="pt-BR" sz="2800" dirty="0"/>
          </a:p>
          <a:p>
            <a:pPr marL="342900" indent="-342900" algn="just"/>
            <a:r>
              <a:rPr lang="pt-BR" sz="2800" dirty="0" smtClean="0"/>
              <a:t>O momento para oferecimento da proposta de suspensão condicional do processo é imediatamente antes da designação da audiência una de instrução e julgamento.</a:t>
            </a:r>
          </a:p>
        </p:txBody>
      </p:sp>
    </p:spTree>
    <p:extLst>
      <p:ext uri="{BB962C8B-B14F-4D97-AF65-F5344CB8AC3E}">
        <p14:creationId xmlns:p14="http://schemas.microsoft.com/office/powerpoint/2010/main" val="191924456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a:bodyPr>
          <a:lstStyle/>
          <a:p>
            <a:r>
              <a:rPr lang="pt-PT" dirty="0"/>
              <a:t>Da instrução criminal</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0" indent="0" algn="just">
              <a:buNone/>
            </a:pPr>
            <a:r>
              <a:rPr lang="pt-BR" sz="2400" dirty="0"/>
              <a:t>Na audiência de instrução e julgamento, </a:t>
            </a:r>
            <a:r>
              <a:rPr lang="pt-BR" sz="2400" b="1" dirty="0">
                <a:solidFill>
                  <a:srgbClr val="FF0000"/>
                </a:solidFill>
              </a:rPr>
              <a:t>após o interrogatório do acusado</a:t>
            </a:r>
            <a:r>
              <a:rPr lang="pt-BR" sz="2400" dirty="0"/>
              <a:t> e a inquirição das testemunhas, será dada a palavra, sucessivamente, ao representante do Ministério Público e ao defensor do acusado, para sustentação oral, pelo prazo de 20 (vinte) minutos para cada um, prorrogável por mais 10 (dez), a critério do juiz</a:t>
            </a:r>
            <a:r>
              <a:rPr lang="pt-BR" sz="2400" dirty="0" smtClean="0"/>
              <a:t>. </a:t>
            </a:r>
            <a:r>
              <a:rPr lang="pt-BR" sz="2400" dirty="0" smtClean="0">
                <a:solidFill>
                  <a:srgbClr val="FF0000"/>
                </a:solidFill>
              </a:rPr>
              <a:t>Obs.: Art. 400, CPP.</a:t>
            </a:r>
            <a:endParaRPr lang="pt-BR" sz="2400" dirty="0" smtClean="0"/>
          </a:p>
          <a:p>
            <a:pPr marL="0" indent="0" algn="just">
              <a:buNone/>
            </a:pPr>
            <a:endParaRPr lang="pt-BR" sz="2400" dirty="0"/>
          </a:p>
          <a:p>
            <a:pPr marL="0" indent="0" algn="just">
              <a:buNone/>
            </a:pPr>
            <a:r>
              <a:rPr lang="pt-BR" sz="2400" dirty="0"/>
              <a:t>Após proceder ao interrogatório, o juiz indagará das partes se restou algum fato para ser esclarecido, formulando as perguntas correspondentes se o entender pertinente e relevante</a:t>
            </a:r>
            <a:r>
              <a:rPr lang="pt-BR" sz="2400" dirty="0" smtClean="0"/>
              <a:t>.</a:t>
            </a:r>
          </a:p>
          <a:p>
            <a:pPr marL="0" indent="0" algn="just">
              <a:buNone/>
            </a:pPr>
            <a:endParaRPr lang="pt-BR" sz="2400" dirty="0"/>
          </a:p>
          <a:p>
            <a:pPr marL="0" indent="0" algn="just">
              <a:buNone/>
            </a:pPr>
            <a:r>
              <a:rPr lang="pt-BR" sz="2400" dirty="0"/>
              <a:t>Encerrados os debates, proferirá o juiz sentença de imediato, ou o fará em 10 (dez) dias, ordenando que os autos para isso lhe sejam conclusos</a:t>
            </a:r>
            <a:r>
              <a:rPr lang="pt-BR" sz="2400" dirty="0" smtClean="0"/>
              <a:t>. </a:t>
            </a:r>
            <a:r>
              <a:rPr lang="pt-BR" sz="2400" dirty="0" smtClean="0">
                <a:solidFill>
                  <a:srgbClr val="FF0000"/>
                </a:solidFill>
              </a:rPr>
              <a:t>Obs.: Art. 403, §3º, CPP.</a:t>
            </a:r>
            <a:endParaRPr lang="pt-BR" sz="2400" dirty="0" smtClean="0"/>
          </a:p>
        </p:txBody>
      </p:sp>
    </p:spTree>
    <p:extLst>
      <p:ext uri="{BB962C8B-B14F-4D97-AF65-F5344CB8AC3E}">
        <p14:creationId xmlns:p14="http://schemas.microsoft.com/office/powerpoint/2010/main" val="1301125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400" dirty="0" smtClean="0"/>
              <a:t>Art. 2º</a:t>
            </a:r>
            <a:br>
              <a:rPr lang="pt-BR" sz="4400" dirty="0" smtClean="0"/>
            </a:br>
            <a:r>
              <a:rPr lang="pt-BR" sz="4400" dirty="0" smtClean="0"/>
              <a:t>Ressalvas à proibição de drogas</a:t>
            </a:r>
            <a:endParaRPr lang="pt-BR" sz="4400" dirty="0"/>
          </a:p>
        </p:txBody>
      </p:sp>
      <p:sp>
        <p:nvSpPr>
          <p:cNvPr id="3" name="Espaço Reservado para Conteúdo 2"/>
          <p:cNvSpPr>
            <a:spLocks noGrp="1"/>
          </p:cNvSpPr>
          <p:nvPr>
            <p:ph sz="quarter" idx="13"/>
          </p:nvPr>
        </p:nvSpPr>
        <p:spPr>
          <a:xfrm>
            <a:off x="457200" y="1600200"/>
            <a:ext cx="8229600" cy="4997152"/>
          </a:xfrm>
        </p:spPr>
        <p:txBody>
          <a:bodyPr>
            <a:normAutofit/>
          </a:bodyPr>
          <a:lstStyle/>
          <a:p>
            <a:pPr marL="0" indent="0" algn="just">
              <a:buNone/>
            </a:pPr>
            <a:r>
              <a:rPr lang="pt-BR" b="1" dirty="0" smtClean="0"/>
              <a:t>A) </a:t>
            </a:r>
            <a:r>
              <a:rPr lang="pt-BR" dirty="0" smtClean="0"/>
              <a:t>Plantas de uso estritamente ritualístico-religioso</a:t>
            </a:r>
          </a:p>
          <a:p>
            <a:pPr marL="0" indent="0" algn="ctr">
              <a:buNone/>
            </a:pPr>
            <a:r>
              <a:rPr lang="pt-BR" b="1" dirty="0" err="1" smtClean="0"/>
              <a:t>Rastafarianismo</a:t>
            </a:r>
            <a:r>
              <a:rPr lang="pt-BR" b="1" dirty="0" smtClean="0"/>
              <a:t> e a </a:t>
            </a:r>
            <a:r>
              <a:rPr lang="pt-BR" b="1" i="1" dirty="0" err="1" smtClean="0"/>
              <a:t>cannabis</a:t>
            </a:r>
            <a:r>
              <a:rPr lang="pt-BR" b="1" i="1" dirty="0" smtClean="0"/>
              <a:t> sativa</a:t>
            </a:r>
            <a:endParaRPr lang="pt-BR" b="1" dirty="0" smtClean="0"/>
          </a:p>
          <a:p>
            <a:pPr marL="0" indent="0" algn="just">
              <a:buNone/>
            </a:pPr>
            <a:endParaRPr lang="pt-BR" dirty="0" smtClean="0"/>
          </a:p>
          <a:p>
            <a:pPr marL="0" indent="0" algn="just">
              <a:buNone/>
            </a:pPr>
            <a:r>
              <a:rPr lang="pt-BR" dirty="0" smtClean="0"/>
              <a:t>A maconha também é empregada em rituais religiosos, especialmente no </a:t>
            </a:r>
            <a:r>
              <a:rPr lang="pt-BR" dirty="0" err="1" smtClean="0"/>
              <a:t>rastafarianismo</a:t>
            </a:r>
            <a:r>
              <a:rPr lang="pt-BR" dirty="0"/>
              <a:t>, seita messiânica de origem jamaicana que prega o retorno cultural dos negros à África, venera </a:t>
            </a:r>
            <a:r>
              <a:rPr lang="pt-BR" dirty="0" err="1"/>
              <a:t>Haïlé</a:t>
            </a:r>
            <a:r>
              <a:rPr lang="pt-BR" dirty="0"/>
              <a:t> </a:t>
            </a:r>
            <a:r>
              <a:rPr lang="pt-BR" dirty="0" err="1"/>
              <a:t>Selassié</a:t>
            </a:r>
            <a:r>
              <a:rPr lang="pt-BR" dirty="0"/>
              <a:t> (imperador da Etiópia, na África, entre 1930 e 1974) como o </a:t>
            </a:r>
            <a:r>
              <a:rPr lang="pt-BR" dirty="0" smtClean="0"/>
              <a:t>Messias, </a:t>
            </a:r>
            <a:r>
              <a:rPr lang="pt-BR" dirty="0"/>
              <a:t>faz uso da maconha em seus rituais e proíbe cortar os cabelos. Hoje, muitos dos seus simpatizantes são vegetarianos, não bebem e defendem o uso da maconha de forma ritual, para estabelecer ligação com o mundo espiritual.</a:t>
            </a:r>
          </a:p>
        </p:txBody>
      </p:sp>
    </p:spTree>
    <p:extLst>
      <p:ext uri="{BB962C8B-B14F-4D97-AF65-F5344CB8AC3E}">
        <p14:creationId xmlns:p14="http://schemas.microsoft.com/office/powerpoint/2010/main" val="285268051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a:bodyPr>
          <a:lstStyle/>
          <a:p>
            <a:r>
              <a:rPr lang="pt-BR" dirty="0" smtClean="0"/>
              <a:t>Da instrução criminal</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0" indent="0" algn="just">
              <a:buNone/>
            </a:pPr>
            <a:endParaRPr lang="pt-BR" sz="2400" b="1" dirty="0" smtClean="0"/>
          </a:p>
          <a:p>
            <a:pPr marL="0" indent="0" algn="just">
              <a:buNone/>
            </a:pPr>
            <a:r>
              <a:rPr lang="pt-BR" sz="2800" b="1" dirty="0" smtClean="0"/>
              <a:t>Art</a:t>
            </a:r>
            <a:r>
              <a:rPr lang="pt-BR" sz="2800" b="1" dirty="0"/>
              <a:t>. 59</a:t>
            </a:r>
            <a:r>
              <a:rPr lang="pt-BR" sz="2800" dirty="0"/>
              <a:t>.  Nos crimes previstos nos </a:t>
            </a:r>
            <a:r>
              <a:rPr lang="pt-BR" sz="2800" dirty="0" err="1"/>
              <a:t>arts</a:t>
            </a:r>
            <a:r>
              <a:rPr lang="pt-BR" sz="2800" dirty="0"/>
              <a:t>. 33, caput e § 1</a:t>
            </a:r>
            <a:r>
              <a:rPr lang="pt-BR" sz="2800" u="sng" baseline="30000" dirty="0"/>
              <a:t>o</a:t>
            </a:r>
            <a:r>
              <a:rPr lang="pt-BR" sz="2800" dirty="0"/>
              <a:t>, e 34 a 37 desta Lei, o réu não poderá apelar sem recolher-se à prisão, salvo se for primário e de bons antecedentes, assim reconhecido na sentença condenatória.</a:t>
            </a:r>
            <a:endParaRPr lang="pt-BR" sz="2800" dirty="0" smtClean="0"/>
          </a:p>
        </p:txBody>
      </p:sp>
    </p:spTree>
    <p:extLst>
      <p:ext uri="{BB962C8B-B14F-4D97-AF65-F5344CB8AC3E}">
        <p14:creationId xmlns:p14="http://schemas.microsoft.com/office/powerpoint/2010/main" val="252508288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a:bodyPr>
          <a:lstStyle/>
          <a:p>
            <a:r>
              <a:rPr lang="pt-BR" dirty="0" smtClean="0"/>
              <a:t>Síntese do processo</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457200" indent="-457200" algn="just">
              <a:buAutoNum type="arabicParenR"/>
            </a:pPr>
            <a:r>
              <a:rPr lang="pt-BR" sz="2400" dirty="0" smtClean="0"/>
              <a:t>Recebimento em juízo dos autos do Inquérito.</a:t>
            </a:r>
          </a:p>
          <a:p>
            <a:pPr marL="457200" indent="-457200" algn="just">
              <a:buAutoNum type="arabicParenR"/>
            </a:pPr>
            <a:r>
              <a:rPr lang="pt-BR" sz="2400" dirty="0" smtClean="0"/>
              <a:t>Vista ao MP para, no prazo de 10 dias, adotar uma das providências previstas.</a:t>
            </a:r>
          </a:p>
          <a:p>
            <a:pPr marL="457200" indent="-457200" algn="just">
              <a:buAutoNum type="arabicParenR"/>
            </a:pPr>
            <a:r>
              <a:rPr lang="pt-BR" sz="2400" dirty="0" smtClean="0"/>
              <a:t>Denúncia, com até 5 testemunhas.</a:t>
            </a:r>
          </a:p>
          <a:p>
            <a:pPr marL="457200" indent="-457200" algn="just">
              <a:buAutoNum type="arabicParenR"/>
            </a:pPr>
            <a:r>
              <a:rPr lang="pt-BR" sz="2400" dirty="0" smtClean="0"/>
              <a:t>Notificação pessoal do acusado para oferecer defesa preliminar, por escrito, em 10 dias, com até 5 testemunhas.</a:t>
            </a:r>
          </a:p>
          <a:p>
            <a:pPr marL="457200" indent="-457200" algn="just">
              <a:buAutoNum type="arabicParenR"/>
            </a:pPr>
            <a:r>
              <a:rPr lang="pt-BR" sz="2400" dirty="0" smtClean="0"/>
              <a:t>Juiz decide em 5 dias.</a:t>
            </a:r>
          </a:p>
          <a:p>
            <a:pPr marL="457200" indent="-457200" algn="just">
              <a:buAutoNum type="arabicParenR"/>
            </a:pPr>
            <a:r>
              <a:rPr lang="pt-BR" sz="2400" dirty="0" smtClean="0"/>
              <a:t> Recebida a Denúncia, designa-se dia e hora para a audiência (dentro de 30 ou de 90 dias), cita-se o acusado. Se for crime dos </a:t>
            </a:r>
            <a:r>
              <a:rPr lang="pt-BR" sz="2400" dirty="0" err="1" smtClean="0"/>
              <a:t>arts</a:t>
            </a:r>
            <a:r>
              <a:rPr lang="pt-BR" sz="2400" dirty="0" smtClean="0"/>
              <a:t>. 33, </a:t>
            </a:r>
            <a:r>
              <a:rPr lang="pt-BR" sz="2400" i="1" dirty="0" smtClean="0"/>
              <a:t>caput</a:t>
            </a:r>
            <a:r>
              <a:rPr lang="pt-BR" sz="2400" dirty="0"/>
              <a:t> </a:t>
            </a:r>
            <a:r>
              <a:rPr lang="pt-BR" sz="2400" dirty="0" smtClean="0"/>
              <a:t>e §1º, 34 e 37, pode-se decretar o afastamento cautelar do acusado de suas atividades, se funcionário público.</a:t>
            </a:r>
          </a:p>
          <a:p>
            <a:pPr marL="457200" indent="-457200" algn="just">
              <a:buAutoNum type="arabicParenR"/>
            </a:pPr>
            <a:r>
              <a:rPr lang="pt-BR" sz="2400" dirty="0" smtClean="0"/>
              <a:t>Se a pena mínima for igual ou inferior a 1 (um) ano, e preenchidos os demais requisitos, oferece-se a suspensão condicional do processo.</a:t>
            </a:r>
          </a:p>
        </p:txBody>
      </p:sp>
    </p:spTree>
    <p:extLst>
      <p:ext uri="{BB962C8B-B14F-4D97-AF65-F5344CB8AC3E}">
        <p14:creationId xmlns:p14="http://schemas.microsoft.com/office/powerpoint/2010/main" val="428785350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2097"/>
            <a:ext cx="8591550" cy="1066801"/>
          </a:xfrm>
        </p:spPr>
        <p:txBody>
          <a:bodyPr>
            <a:normAutofit/>
          </a:bodyPr>
          <a:lstStyle/>
          <a:p>
            <a:r>
              <a:rPr lang="pt-BR" dirty="0" smtClean="0"/>
              <a:t>Síntese do processo</a:t>
            </a:r>
            <a:endParaRPr lang="pt-BR" dirty="0"/>
          </a:p>
        </p:txBody>
      </p:sp>
      <p:sp>
        <p:nvSpPr>
          <p:cNvPr id="3" name="Espaço Reservado para Conteúdo 2"/>
          <p:cNvSpPr>
            <a:spLocks noGrp="1"/>
          </p:cNvSpPr>
          <p:nvPr>
            <p:ph sz="quarter" idx="13"/>
          </p:nvPr>
        </p:nvSpPr>
        <p:spPr>
          <a:xfrm>
            <a:off x="274320" y="836712"/>
            <a:ext cx="8595360" cy="6021288"/>
          </a:xfrm>
        </p:spPr>
        <p:txBody>
          <a:bodyPr>
            <a:noAutofit/>
          </a:bodyPr>
          <a:lstStyle/>
          <a:p>
            <a:pPr marL="0" indent="0" algn="just">
              <a:buNone/>
            </a:pPr>
            <a:r>
              <a:rPr lang="pt-BR" sz="2400" dirty="0" smtClean="0"/>
              <a:t>8) Audiência de instrução e julgamento:</a:t>
            </a:r>
          </a:p>
          <a:p>
            <a:pPr marL="0" indent="0" algn="just">
              <a:buNone/>
            </a:pPr>
            <a:endParaRPr lang="pt-BR" sz="2400" dirty="0"/>
          </a:p>
          <a:p>
            <a:pPr marL="0" indent="0" algn="just">
              <a:buNone/>
            </a:pPr>
            <a:r>
              <a:rPr lang="pt-BR" sz="2400" dirty="0" smtClean="0"/>
              <a:t>8.1) Interrogatório do Acusado;</a:t>
            </a:r>
          </a:p>
          <a:p>
            <a:pPr marL="0" indent="0" algn="just">
              <a:buNone/>
            </a:pPr>
            <a:r>
              <a:rPr lang="pt-BR" sz="2400" dirty="0" smtClean="0"/>
              <a:t>8.2) Oitiva de testemunhas de acusação e de defesa;</a:t>
            </a:r>
          </a:p>
          <a:p>
            <a:pPr marL="0" indent="0" algn="just">
              <a:buNone/>
            </a:pPr>
            <a:r>
              <a:rPr lang="pt-BR" sz="2400" dirty="0" smtClean="0"/>
              <a:t>8.3) Requerimento de diligências complementares;</a:t>
            </a:r>
          </a:p>
          <a:p>
            <a:pPr marL="0" indent="0" algn="just">
              <a:buNone/>
            </a:pPr>
            <a:r>
              <a:rPr lang="pt-BR" sz="2400" dirty="0" smtClean="0"/>
              <a:t>8.4) Sustentação oral (ou memoriais);</a:t>
            </a:r>
          </a:p>
          <a:p>
            <a:pPr marL="0" indent="0" algn="just">
              <a:buNone/>
            </a:pPr>
            <a:r>
              <a:rPr lang="pt-BR" sz="2400" dirty="0" smtClean="0"/>
              <a:t>8.5) Sentença oral ou em 10 dias.</a:t>
            </a:r>
          </a:p>
          <a:p>
            <a:pPr marL="0" indent="0" algn="just">
              <a:buNone/>
            </a:pPr>
            <a:endParaRPr lang="pt-BR" sz="2400" dirty="0"/>
          </a:p>
          <a:p>
            <a:pPr marL="0" indent="0" algn="just">
              <a:buNone/>
            </a:pPr>
            <a:r>
              <a:rPr lang="pt-BR" sz="2400" dirty="0"/>
              <a:t>Encerrado o processo penal ou arquivado o inquérito policial, o juiz, de ofício, mediante representação do delegado de polícia ou a requerimento do Ministério Público, determinará a destruição das amostras guardadas para contraprova, certificando isso nos autos.</a:t>
            </a:r>
            <a:endParaRPr lang="pt-BR" sz="2400" dirty="0" smtClean="0"/>
          </a:p>
          <a:p>
            <a:pPr marL="0" indent="0" algn="just">
              <a:buNone/>
            </a:pPr>
            <a:endParaRPr lang="pt-BR" sz="2400" dirty="0" smtClean="0"/>
          </a:p>
        </p:txBody>
      </p:sp>
    </p:spTree>
    <p:extLst>
      <p:ext uri="{BB962C8B-B14F-4D97-AF65-F5344CB8AC3E}">
        <p14:creationId xmlns:p14="http://schemas.microsoft.com/office/powerpoint/2010/main" val="181272650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58081"/>
            <a:ext cx="8591550" cy="1066801"/>
          </a:xfrm>
        </p:spPr>
        <p:txBody>
          <a:bodyPr>
            <a:normAutofit/>
          </a:bodyPr>
          <a:lstStyle/>
          <a:p>
            <a:pPr algn="just"/>
            <a:r>
              <a:rPr lang="pt-BR" sz="2800" dirty="0"/>
              <a:t>D</a:t>
            </a:r>
            <a:r>
              <a:rPr lang="pt-BR" sz="2800" dirty="0" smtClean="0"/>
              <a:t>a apreensão, arrecadação e destinação de bens do acusado</a:t>
            </a:r>
            <a:endParaRPr lang="pt-BR" sz="2800" dirty="0"/>
          </a:p>
        </p:txBody>
      </p:sp>
      <p:sp>
        <p:nvSpPr>
          <p:cNvPr id="3" name="Espaço Reservado para Conteúdo 2"/>
          <p:cNvSpPr>
            <a:spLocks noGrp="1"/>
          </p:cNvSpPr>
          <p:nvPr>
            <p:ph sz="quarter" idx="13"/>
          </p:nvPr>
        </p:nvSpPr>
        <p:spPr>
          <a:xfrm>
            <a:off x="274320" y="1052736"/>
            <a:ext cx="8595360" cy="5805264"/>
          </a:xfrm>
        </p:spPr>
        <p:txBody>
          <a:bodyPr>
            <a:noAutofit/>
          </a:bodyPr>
          <a:lstStyle/>
          <a:p>
            <a:pPr marL="0" lvl="0" indent="0" algn="just">
              <a:buNone/>
            </a:pPr>
            <a:r>
              <a:rPr lang="pt-BR" sz="2400" b="1" dirty="0"/>
              <a:t>O juiz</a:t>
            </a:r>
            <a:r>
              <a:rPr lang="pt-BR" sz="2400" dirty="0"/>
              <a:t>, </a:t>
            </a:r>
            <a:r>
              <a:rPr lang="pt-BR" sz="2400" b="1" dirty="0"/>
              <a:t>de ofício, a requerimento do Ministério Público ou mediante representação da autoridade de polícia judiciária, ouvido o Ministério Público</a:t>
            </a:r>
            <a:r>
              <a:rPr lang="pt-BR" sz="2400" dirty="0"/>
              <a:t>, havendo indícios suficientes, </a:t>
            </a:r>
            <a:r>
              <a:rPr lang="pt-BR" sz="2400" b="1" dirty="0"/>
              <a:t>poderá decretar</a:t>
            </a:r>
            <a:r>
              <a:rPr lang="pt-BR" sz="2400" dirty="0"/>
              <a:t>, no curso do </a:t>
            </a:r>
            <a:r>
              <a:rPr lang="pt-BR" sz="2400" b="1" dirty="0"/>
              <a:t>inquérito ou da ação penal</a:t>
            </a:r>
            <a:r>
              <a:rPr lang="pt-BR" sz="2400" dirty="0"/>
              <a:t>, a apreensão e outras medidas assecuratórias relacionadas aos bens móveis e imóveis ou valores consistentes em </a:t>
            </a:r>
            <a:r>
              <a:rPr lang="pt-BR" sz="2400" b="1" dirty="0"/>
              <a:t>produtos dos crimes previstos nesta Lei</a:t>
            </a:r>
            <a:r>
              <a:rPr lang="pt-BR" sz="2400" dirty="0"/>
              <a:t>, ou que constituam </a:t>
            </a:r>
            <a:r>
              <a:rPr lang="pt-BR" sz="2400" b="1" dirty="0"/>
              <a:t>proveito auferido com sua prática</a:t>
            </a:r>
            <a:r>
              <a:rPr lang="pt-BR" sz="2400" dirty="0"/>
              <a:t>, procedendo-se na forma dos </a:t>
            </a:r>
            <a:r>
              <a:rPr lang="pt-BR" sz="2400" u="sng" dirty="0" err="1"/>
              <a:t>arts</a:t>
            </a:r>
            <a:r>
              <a:rPr lang="pt-BR" sz="2400" u="sng" dirty="0"/>
              <a:t>. 125 a 144 do </a:t>
            </a:r>
            <a:r>
              <a:rPr lang="pt-BR" sz="2400" u="sng" dirty="0" smtClean="0"/>
              <a:t>Código </a:t>
            </a:r>
            <a:r>
              <a:rPr lang="pt-BR" sz="2400" u="sng" dirty="0"/>
              <a:t>de Processo Penal.</a:t>
            </a:r>
            <a:endParaRPr lang="pt-BR" sz="2400" dirty="0"/>
          </a:p>
          <a:p>
            <a:pPr marL="0" indent="0" algn="just">
              <a:buNone/>
            </a:pPr>
            <a:endParaRPr lang="pt-BR" sz="2400" dirty="0" smtClean="0"/>
          </a:p>
          <a:p>
            <a:pPr marL="0" indent="0" algn="just">
              <a:buNone/>
            </a:pPr>
            <a:r>
              <a:rPr lang="pt-BR" sz="2400" dirty="0" smtClean="0"/>
              <a:t>O </a:t>
            </a:r>
            <a:r>
              <a:rPr lang="pt-BR" sz="2400" dirty="0"/>
              <a:t>juiz facultará ao acusado que, no prazo de 5 (cinco) dias, apresente ou requeira a produção de provas acerca da origem lícita do produto, bem ou valor objeto da decisão. </a:t>
            </a:r>
            <a:endParaRPr lang="pt-BR" sz="2400" dirty="0" smtClean="0"/>
          </a:p>
        </p:txBody>
      </p:sp>
    </p:spTree>
    <p:extLst>
      <p:ext uri="{BB962C8B-B14F-4D97-AF65-F5344CB8AC3E}">
        <p14:creationId xmlns:p14="http://schemas.microsoft.com/office/powerpoint/2010/main" val="262156589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58081"/>
            <a:ext cx="8591550" cy="1066801"/>
          </a:xfrm>
        </p:spPr>
        <p:txBody>
          <a:bodyPr>
            <a:normAutofit/>
          </a:bodyPr>
          <a:lstStyle/>
          <a:p>
            <a:pPr algn="just"/>
            <a:r>
              <a:rPr lang="pt-BR" sz="2800" dirty="0"/>
              <a:t>D</a:t>
            </a:r>
            <a:r>
              <a:rPr lang="pt-BR" sz="2800" dirty="0" smtClean="0"/>
              <a:t>a apreensão, arrecadação e destinação de bens do acusado</a:t>
            </a:r>
            <a:endParaRPr lang="pt-BR" sz="2800" dirty="0"/>
          </a:p>
        </p:txBody>
      </p:sp>
      <p:sp>
        <p:nvSpPr>
          <p:cNvPr id="3" name="Espaço Reservado para Conteúdo 2"/>
          <p:cNvSpPr>
            <a:spLocks noGrp="1"/>
          </p:cNvSpPr>
          <p:nvPr>
            <p:ph sz="quarter" idx="13"/>
          </p:nvPr>
        </p:nvSpPr>
        <p:spPr>
          <a:xfrm>
            <a:off x="274320" y="1052736"/>
            <a:ext cx="8595360" cy="5805264"/>
          </a:xfrm>
        </p:spPr>
        <p:txBody>
          <a:bodyPr>
            <a:noAutofit/>
          </a:bodyPr>
          <a:lstStyle/>
          <a:p>
            <a:pPr marL="0" lvl="0" indent="0" algn="just">
              <a:buNone/>
            </a:pPr>
            <a:r>
              <a:rPr lang="pt-BR" sz="2400" dirty="0"/>
              <a:t>Provada a origem lícita do produto, bem ou valor, o juiz decidirá pela sua liberação</a:t>
            </a:r>
            <a:r>
              <a:rPr lang="pt-BR" sz="2400" dirty="0" smtClean="0"/>
              <a:t>.</a:t>
            </a:r>
          </a:p>
          <a:p>
            <a:pPr marL="0" lvl="0" indent="0" algn="just">
              <a:buNone/>
            </a:pPr>
            <a:endParaRPr lang="pt-BR" sz="2400" dirty="0"/>
          </a:p>
          <a:p>
            <a:pPr marL="0" lvl="0" indent="0" algn="just">
              <a:buNone/>
            </a:pPr>
            <a:r>
              <a:rPr lang="pt-BR" sz="2400" dirty="0"/>
              <a:t>Nenhum pedido de restituição será conhecido sem o comparecimento pessoal do acusado, podendo o juiz determinar a prática de atos necessários à conservação de bens, direitos ou valores</a:t>
            </a:r>
            <a:r>
              <a:rPr lang="pt-BR" sz="2400" dirty="0" smtClean="0"/>
              <a:t>.</a:t>
            </a:r>
          </a:p>
          <a:p>
            <a:pPr marL="0" lvl="0" indent="0" algn="just">
              <a:buNone/>
            </a:pPr>
            <a:endParaRPr lang="pt-BR" sz="2400" dirty="0"/>
          </a:p>
          <a:p>
            <a:pPr marL="0" lvl="0" indent="0" algn="just">
              <a:buNone/>
            </a:pPr>
            <a:r>
              <a:rPr lang="pt-BR" sz="2400" dirty="0"/>
              <a:t>A ordem de apreensão ou </a:t>
            </a:r>
            <a:r>
              <a:rPr lang="pt-BR" sz="2400" dirty="0" err="1"/>
              <a:t>seqüestro</a:t>
            </a:r>
            <a:r>
              <a:rPr lang="pt-BR" sz="2400" dirty="0"/>
              <a:t> de bens, direitos ou valores poderá ser suspensa pelo juiz, ouvido o Ministério Público, quando a sua execução imediata possa comprometer as investigações</a:t>
            </a:r>
            <a:r>
              <a:rPr lang="pt-BR" sz="2400" dirty="0" smtClean="0"/>
              <a:t>.</a:t>
            </a:r>
          </a:p>
          <a:p>
            <a:pPr marL="0" lvl="0" indent="0" algn="just">
              <a:buNone/>
            </a:pPr>
            <a:endParaRPr lang="pt-BR" sz="2400" dirty="0"/>
          </a:p>
          <a:p>
            <a:pPr marL="0" lvl="0" indent="0" algn="just">
              <a:buNone/>
            </a:pPr>
            <a:endParaRPr lang="pt-BR" sz="2400" dirty="0" smtClean="0"/>
          </a:p>
        </p:txBody>
      </p:sp>
    </p:spTree>
    <p:extLst>
      <p:ext uri="{BB962C8B-B14F-4D97-AF65-F5344CB8AC3E}">
        <p14:creationId xmlns:p14="http://schemas.microsoft.com/office/powerpoint/2010/main" val="4247078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58081"/>
            <a:ext cx="8591550" cy="1066801"/>
          </a:xfrm>
        </p:spPr>
        <p:txBody>
          <a:bodyPr>
            <a:normAutofit/>
          </a:bodyPr>
          <a:lstStyle/>
          <a:p>
            <a:pPr algn="just"/>
            <a:r>
              <a:rPr lang="pt-BR" sz="2800" dirty="0"/>
              <a:t>D</a:t>
            </a:r>
            <a:r>
              <a:rPr lang="pt-BR" sz="2800" dirty="0" smtClean="0"/>
              <a:t>a apreensão, arrecadação e destinação de bens do acusado</a:t>
            </a:r>
            <a:endParaRPr lang="pt-BR" sz="2800" dirty="0"/>
          </a:p>
        </p:txBody>
      </p:sp>
      <p:sp>
        <p:nvSpPr>
          <p:cNvPr id="3" name="Espaço Reservado para Conteúdo 2"/>
          <p:cNvSpPr>
            <a:spLocks noGrp="1"/>
          </p:cNvSpPr>
          <p:nvPr>
            <p:ph sz="quarter" idx="13"/>
          </p:nvPr>
        </p:nvSpPr>
        <p:spPr>
          <a:xfrm>
            <a:off x="274320" y="1052736"/>
            <a:ext cx="8595360" cy="5805264"/>
          </a:xfrm>
        </p:spPr>
        <p:txBody>
          <a:bodyPr>
            <a:noAutofit/>
          </a:bodyPr>
          <a:lstStyle/>
          <a:p>
            <a:pPr marL="0" lvl="0" indent="0" algn="just">
              <a:buNone/>
            </a:pPr>
            <a:r>
              <a:rPr lang="pt-BR" sz="2400" b="1" dirty="0" smtClean="0"/>
              <a:t>Art.61</a:t>
            </a:r>
            <a:r>
              <a:rPr lang="pt-BR" sz="2400" b="1" dirty="0" smtClean="0">
                <a:solidFill>
                  <a:srgbClr val="FF0000"/>
                </a:solidFill>
              </a:rPr>
              <a:t> Não </a:t>
            </a:r>
            <a:r>
              <a:rPr lang="pt-BR" sz="2400" b="1" dirty="0">
                <a:solidFill>
                  <a:srgbClr val="FF0000"/>
                </a:solidFill>
              </a:rPr>
              <a:t>havendo prejuízo </a:t>
            </a:r>
            <a:r>
              <a:rPr lang="pt-BR" sz="2400" dirty="0"/>
              <a:t>para a produção da prova dos fatos e </a:t>
            </a:r>
            <a:r>
              <a:rPr lang="pt-BR" sz="2400" b="1" dirty="0">
                <a:solidFill>
                  <a:srgbClr val="FF0000"/>
                </a:solidFill>
              </a:rPr>
              <a:t>comprovado o interesse público ou social</a:t>
            </a:r>
            <a:r>
              <a:rPr lang="pt-BR" sz="2400" dirty="0"/>
              <a:t>, ressalvado o disposto no art. 62 desta Lei, mediante autorização do juízo competente, ouvido o Ministério Público e cientificada a </a:t>
            </a:r>
            <a:r>
              <a:rPr lang="pt-BR" sz="2400" dirty="0" err="1" smtClean="0"/>
              <a:t>Senad</a:t>
            </a:r>
            <a:r>
              <a:rPr lang="pt-BR" sz="2400" dirty="0" smtClean="0"/>
              <a:t> (</a:t>
            </a:r>
            <a:r>
              <a:rPr lang="pt-BR" sz="2400" dirty="0"/>
              <a:t>Secretaria Nacional </a:t>
            </a:r>
            <a:r>
              <a:rPr lang="pt-BR" sz="2400" dirty="0" smtClean="0"/>
              <a:t>Antidrogas), </a:t>
            </a:r>
            <a:r>
              <a:rPr lang="pt-BR" sz="2400" dirty="0"/>
              <a:t>os bens apreendidos </a:t>
            </a:r>
            <a:r>
              <a:rPr lang="pt-BR" sz="2400" b="1" dirty="0">
                <a:solidFill>
                  <a:srgbClr val="FF0000"/>
                </a:solidFill>
              </a:rPr>
              <a:t>poderão</a:t>
            </a:r>
            <a:r>
              <a:rPr lang="pt-BR" sz="2400" dirty="0">
                <a:solidFill>
                  <a:srgbClr val="FF0000"/>
                </a:solidFill>
              </a:rPr>
              <a:t> </a:t>
            </a:r>
            <a:r>
              <a:rPr lang="pt-BR" sz="2400" dirty="0"/>
              <a:t>ser utilizados pelos </a:t>
            </a:r>
            <a:r>
              <a:rPr lang="pt-BR" sz="2400" b="1" dirty="0"/>
              <a:t>órgãos ou pelas entidades que atuam na prevenção do uso indevido, na atenção e reinserção social de usuários e dependentes de drogas e na repressão à produção não autorizada e ao tráfico ilícito de drogas, </a:t>
            </a:r>
            <a:r>
              <a:rPr lang="pt-BR" sz="2400" b="1" dirty="0">
                <a:solidFill>
                  <a:srgbClr val="FF0000"/>
                </a:solidFill>
              </a:rPr>
              <a:t>exclusivamente no interesse dessas atividades</a:t>
            </a:r>
            <a:r>
              <a:rPr lang="pt-BR" sz="2400" b="1" dirty="0"/>
              <a:t>.</a:t>
            </a:r>
          </a:p>
          <a:p>
            <a:pPr marL="0" lvl="0" indent="0" algn="just">
              <a:buNone/>
            </a:pPr>
            <a:endParaRPr lang="pt-BR" sz="2400" dirty="0" smtClean="0"/>
          </a:p>
        </p:txBody>
      </p:sp>
    </p:spTree>
    <p:extLst>
      <p:ext uri="{BB962C8B-B14F-4D97-AF65-F5344CB8AC3E}">
        <p14:creationId xmlns:p14="http://schemas.microsoft.com/office/powerpoint/2010/main" val="13063656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58081"/>
            <a:ext cx="8591550" cy="1066801"/>
          </a:xfrm>
        </p:spPr>
        <p:txBody>
          <a:bodyPr>
            <a:normAutofit/>
          </a:bodyPr>
          <a:lstStyle/>
          <a:p>
            <a:pPr algn="just"/>
            <a:r>
              <a:rPr lang="pt-BR" sz="2800" dirty="0"/>
              <a:t>D</a:t>
            </a:r>
            <a:r>
              <a:rPr lang="pt-BR" sz="2800" dirty="0" smtClean="0"/>
              <a:t>a apreensão, arrecadação e destinação de bens do acusado</a:t>
            </a:r>
            <a:endParaRPr lang="pt-BR" sz="2800" dirty="0"/>
          </a:p>
        </p:txBody>
      </p:sp>
      <p:sp>
        <p:nvSpPr>
          <p:cNvPr id="3" name="Espaço Reservado para Conteúdo 2"/>
          <p:cNvSpPr>
            <a:spLocks noGrp="1"/>
          </p:cNvSpPr>
          <p:nvPr>
            <p:ph sz="quarter" idx="13"/>
          </p:nvPr>
        </p:nvSpPr>
        <p:spPr>
          <a:xfrm>
            <a:off x="274320" y="1052736"/>
            <a:ext cx="8595360" cy="5805264"/>
          </a:xfrm>
        </p:spPr>
        <p:txBody>
          <a:bodyPr>
            <a:noAutofit/>
          </a:bodyPr>
          <a:lstStyle/>
          <a:p>
            <a:pPr marL="0" lvl="0" indent="0" algn="just">
              <a:buNone/>
            </a:pPr>
            <a:r>
              <a:rPr lang="pt-BR" sz="2400" b="1" dirty="0"/>
              <a:t>Art. </a:t>
            </a:r>
            <a:r>
              <a:rPr lang="pt-BR" sz="2400" b="1" dirty="0" smtClean="0"/>
              <a:t>62.</a:t>
            </a:r>
            <a:r>
              <a:rPr lang="pt-BR" sz="2400" dirty="0"/>
              <a:t>  Os veículos, embarcações, aeronaves e quaisquer outros meios de transporte, os maquinários, utensílios, instrumentos e objetos de qualquer natureza, </a:t>
            </a:r>
            <a:r>
              <a:rPr lang="pt-BR" sz="2400" b="1" dirty="0"/>
              <a:t>utilizados para a prática dos crimes definidos nesta Lei</a:t>
            </a:r>
            <a:r>
              <a:rPr lang="pt-BR" sz="2400" dirty="0"/>
              <a:t>, após a sua regular apreensão, ficarão sob custódia da autoridade de polícia judiciária, excetuadas as armas, que serão recolhidas na forma de legislação específica.</a:t>
            </a:r>
          </a:p>
          <a:p>
            <a:pPr marL="0" lvl="0" indent="0" algn="just">
              <a:buNone/>
            </a:pPr>
            <a:endParaRPr lang="pt-BR" sz="2400" dirty="0" smtClean="0"/>
          </a:p>
          <a:p>
            <a:pPr marL="0" indent="0" algn="just">
              <a:buNone/>
            </a:pPr>
            <a:r>
              <a:rPr lang="pt-BR" sz="2400" dirty="0"/>
              <a:t>§ 1</a:t>
            </a:r>
            <a:r>
              <a:rPr lang="pt-BR" sz="2400" u="sng" baseline="30000" dirty="0"/>
              <a:t>o</a:t>
            </a:r>
            <a:r>
              <a:rPr lang="pt-BR" sz="2400" dirty="0"/>
              <a:t>  Comprovado o interesse público na utilização de qualquer dos bens mencionados neste artigo, a </a:t>
            </a:r>
            <a:r>
              <a:rPr lang="pt-BR" sz="2400" b="1" dirty="0"/>
              <a:t>autoridade de polícia judiciária poderá deles fazer uso, sob sua responsabilidade e com o objetivo de sua conservação, mediante autorização judicial, ouvido o Ministério Público.</a:t>
            </a:r>
            <a:endParaRPr lang="pt-BR" sz="2400" dirty="0"/>
          </a:p>
          <a:p>
            <a:pPr marL="0" lvl="0" indent="0" algn="just">
              <a:buNone/>
            </a:pPr>
            <a:endParaRPr lang="pt-BR" sz="2400" dirty="0" smtClean="0"/>
          </a:p>
        </p:txBody>
      </p:sp>
    </p:spTree>
    <p:extLst>
      <p:ext uri="{BB962C8B-B14F-4D97-AF65-F5344CB8AC3E}">
        <p14:creationId xmlns:p14="http://schemas.microsoft.com/office/powerpoint/2010/main" val="390106466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p:txBody>
          <a:bodyPr/>
          <a:lstStyle/>
          <a:p>
            <a:pPr marL="0" indent="0" algn="ctr">
              <a:buNone/>
            </a:pPr>
            <a:endParaRPr lang="pt-BR" dirty="0" smtClean="0"/>
          </a:p>
          <a:p>
            <a:pPr marL="0" indent="0" algn="ctr">
              <a:buNone/>
            </a:pPr>
            <a:endParaRPr lang="pt-BR" dirty="0" smtClean="0"/>
          </a:p>
          <a:p>
            <a:pPr marL="0" indent="0" algn="ctr">
              <a:buNone/>
            </a:pPr>
            <a:r>
              <a:rPr lang="pt-BR" sz="16600" dirty="0" smtClean="0"/>
              <a:t>FIM</a:t>
            </a:r>
            <a:endParaRPr lang="pt-BR" sz="16600" dirty="0"/>
          </a:p>
        </p:txBody>
      </p:sp>
    </p:spTree>
    <p:extLst>
      <p:ext uri="{BB962C8B-B14F-4D97-AF65-F5344CB8AC3E}">
        <p14:creationId xmlns:p14="http://schemas.microsoft.com/office/powerpoint/2010/main" val="3783361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Uso de drogas x liberdade religiosa</a:t>
            </a:r>
            <a:endParaRPr lang="pt-BR" sz="4000" dirty="0"/>
          </a:p>
        </p:txBody>
      </p:sp>
      <p:sp>
        <p:nvSpPr>
          <p:cNvPr id="3" name="Espaço Reservado para Conteúdo 2"/>
          <p:cNvSpPr>
            <a:spLocks noGrp="1"/>
          </p:cNvSpPr>
          <p:nvPr>
            <p:ph sz="quarter" idx="13"/>
          </p:nvPr>
        </p:nvSpPr>
        <p:spPr>
          <a:xfrm>
            <a:off x="457200" y="1600200"/>
            <a:ext cx="8229600" cy="5257800"/>
          </a:xfrm>
        </p:spPr>
        <p:txBody>
          <a:bodyPr>
            <a:normAutofit/>
          </a:bodyPr>
          <a:lstStyle/>
          <a:p>
            <a:pPr algn="just"/>
            <a:r>
              <a:rPr lang="pt-BR" dirty="0" smtClean="0"/>
              <a:t>A despeito da ausência de autorização legal, seria possível uma absolvição em caso de uso da maconha nos rituais sacros dos rastafáris no Brasil?</a:t>
            </a:r>
          </a:p>
          <a:p>
            <a:pPr algn="just"/>
            <a:endParaRPr lang="pt-BR" dirty="0"/>
          </a:p>
          <a:p>
            <a:pPr algn="just"/>
            <a:r>
              <a:rPr lang="pt-BR" dirty="0" smtClean="0"/>
              <a:t>Para Nestor Távora e Fábio Roque, </a:t>
            </a:r>
            <a:r>
              <a:rPr lang="pt-BR" b="1" dirty="0" smtClean="0"/>
              <a:t>sim</a:t>
            </a:r>
            <a:r>
              <a:rPr lang="pt-BR" dirty="0" smtClean="0"/>
              <a:t>.</a:t>
            </a:r>
          </a:p>
          <a:p>
            <a:pPr algn="just"/>
            <a:r>
              <a:rPr lang="pt-BR" dirty="0" smtClean="0"/>
              <a:t>Deveria ser invocado o direito à liberdade religiosa, incidindo, tal fato, como uma causa supralegal de excludente de culpabilidade. Outrossim, a criminalização de tais rituais remonta aos períodos de perseguição religiosa.</a:t>
            </a:r>
          </a:p>
          <a:p>
            <a:pPr algn="just"/>
            <a:endParaRPr lang="pt-BR" dirty="0"/>
          </a:p>
          <a:p>
            <a:pPr algn="just"/>
            <a:r>
              <a:rPr lang="pt-BR" dirty="0" smtClean="0"/>
              <a:t>Para nós e doutrina dominante, </a:t>
            </a:r>
            <a:r>
              <a:rPr lang="pt-BR" b="1" dirty="0" smtClean="0"/>
              <a:t>não</a:t>
            </a:r>
            <a:r>
              <a:rPr lang="pt-BR" dirty="0" smtClean="0"/>
              <a:t> seria possível.</a:t>
            </a:r>
            <a:endParaRPr lang="pt-BR" dirty="0"/>
          </a:p>
        </p:txBody>
      </p:sp>
    </p:spTree>
    <p:extLst>
      <p:ext uri="{BB962C8B-B14F-4D97-AF65-F5344CB8AC3E}">
        <p14:creationId xmlns:p14="http://schemas.microsoft.com/office/powerpoint/2010/main" val="307291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DO </a:t>
            </a:r>
            <a:r>
              <a:rPr lang="pt-BR" sz="3200" dirty="0"/>
              <a:t>SISTEMA NACIONAL DE POLÍTICAS PÚBLICAS SOBRE DROGAS</a:t>
            </a:r>
          </a:p>
        </p:txBody>
      </p:sp>
      <p:sp>
        <p:nvSpPr>
          <p:cNvPr id="3" name="Espaço Reservado para Conteúdo 2"/>
          <p:cNvSpPr>
            <a:spLocks noGrp="1"/>
          </p:cNvSpPr>
          <p:nvPr>
            <p:ph sz="quarter" idx="13"/>
          </p:nvPr>
        </p:nvSpPr>
        <p:spPr>
          <a:xfrm>
            <a:off x="457200" y="1600200"/>
            <a:ext cx="8229600" cy="5069160"/>
          </a:xfrm>
        </p:spPr>
        <p:txBody>
          <a:bodyPr>
            <a:normAutofit/>
          </a:bodyPr>
          <a:lstStyle/>
          <a:p>
            <a:pPr algn="just"/>
            <a:r>
              <a:rPr lang="pt-BR" dirty="0"/>
              <a:t>Art. 3</a:t>
            </a:r>
            <a:r>
              <a:rPr lang="pt-BR" u="sng" baseline="30000" dirty="0"/>
              <a:t>o</a:t>
            </a:r>
            <a:r>
              <a:rPr lang="pt-BR" dirty="0"/>
              <a:t>  O </a:t>
            </a:r>
            <a:r>
              <a:rPr lang="pt-BR" dirty="0" err="1"/>
              <a:t>Sisnad</a:t>
            </a:r>
            <a:r>
              <a:rPr lang="pt-BR" dirty="0"/>
              <a:t> tem a finalidade de articular, integrar, organizar e coordenar as atividades relacionadas com:</a:t>
            </a:r>
          </a:p>
          <a:p>
            <a:pPr marL="0" indent="0" algn="just">
              <a:buNone/>
            </a:pPr>
            <a:r>
              <a:rPr lang="pt-BR" dirty="0"/>
              <a:t>I - a prevenção do uso indevido, a atenção e a reinserção social de usuários e dependentes de drogas;</a:t>
            </a:r>
          </a:p>
          <a:p>
            <a:pPr marL="0" indent="0" algn="just">
              <a:buNone/>
            </a:pPr>
            <a:r>
              <a:rPr lang="pt-BR" dirty="0"/>
              <a:t>II - a repressão da produção não autorizada e do tráfico ilícito de drogas</a:t>
            </a:r>
            <a:r>
              <a:rPr lang="pt-BR" dirty="0" smtClean="0"/>
              <a:t>.</a:t>
            </a:r>
          </a:p>
          <a:p>
            <a:pPr marL="0" indent="0" algn="just">
              <a:buNone/>
            </a:pPr>
            <a:endParaRPr lang="pt-BR" dirty="0"/>
          </a:p>
          <a:p>
            <a:pPr marL="0" lvl="0" indent="0" algn="just">
              <a:buNone/>
            </a:pPr>
            <a:r>
              <a:rPr lang="pt-BR" dirty="0" smtClean="0"/>
              <a:t>O </a:t>
            </a:r>
            <a:r>
              <a:rPr lang="pt-BR" dirty="0" err="1" smtClean="0"/>
              <a:t>Sisnad</a:t>
            </a:r>
            <a:r>
              <a:rPr lang="pt-BR" dirty="0" smtClean="0"/>
              <a:t> </a:t>
            </a:r>
            <a:r>
              <a:rPr lang="pt-BR" dirty="0"/>
              <a:t>busca organizar instrumentos para sanar o problema da drogas, que além de ser uma questão de saúde pública, interfere na economia e na segurança pública.</a:t>
            </a:r>
          </a:p>
          <a:p>
            <a:pPr marL="0" indent="0" algn="just">
              <a:buNone/>
            </a:pPr>
            <a:endParaRPr lang="pt-BR" dirty="0"/>
          </a:p>
          <a:p>
            <a:endParaRPr lang="pt-BR" dirty="0"/>
          </a:p>
        </p:txBody>
      </p:sp>
    </p:spTree>
    <p:extLst>
      <p:ext uri="{BB962C8B-B14F-4D97-AF65-F5344CB8AC3E}">
        <p14:creationId xmlns:p14="http://schemas.microsoft.com/office/powerpoint/2010/main" val="2723205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DO </a:t>
            </a:r>
            <a:r>
              <a:rPr lang="pt-BR" sz="3200" dirty="0"/>
              <a:t>SISTEMA NACIONAL DE POLÍTICAS PÚBLICAS SOBRE DROGAS</a:t>
            </a:r>
          </a:p>
        </p:txBody>
      </p:sp>
      <p:sp>
        <p:nvSpPr>
          <p:cNvPr id="3" name="Espaço Reservado para Conteúdo 2"/>
          <p:cNvSpPr>
            <a:spLocks noGrp="1"/>
          </p:cNvSpPr>
          <p:nvPr>
            <p:ph sz="quarter" idx="13"/>
          </p:nvPr>
        </p:nvSpPr>
        <p:spPr>
          <a:xfrm>
            <a:off x="457200" y="1600200"/>
            <a:ext cx="8229600" cy="5069160"/>
          </a:xfrm>
        </p:spPr>
        <p:txBody>
          <a:bodyPr>
            <a:normAutofit fontScale="92500"/>
          </a:bodyPr>
          <a:lstStyle/>
          <a:p>
            <a:pPr algn="just"/>
            <a:r>
              <a:rPr lang="pt-BR" b="1" dirty="0" smtClean="0"/>
              <a:t>Composição do </a:t>
            </a:r>
            <a:r>
              <a:rPr lang="pt-BR" b="1" dirty="0" err="1" smtClean="0"/>
              <a:t>Sisnad</a:t>
            </a:r>
            <a:endParaRPr lang="pt-BR" b="1" dirty="0" smtClean="0"/>
          </a:p>
          <a:p>
            <a:pPr algn="just"/>
            <a:r>
              <a:rPr lang="pt-BR" b="1" dirty="0" smtClean="0"/>
              <a:t>Art</a:t>
            </a:r>
            <a:r>
              <a:rPr lang="pt-BR" b="1" dirty="0"/>
              <a:t>. 2°, do Decreto n. 5.912/06, que regulamenta a L. 11343/06</a:t>
            </a:r>
            <a:r>
              <a:rPr lang="pt-BR" b="1" dirty="0" smtClean="0"/>
              <a:t>):</a:t>
            </a:r>
          </a:p>
          <a:p>
            <a:pPr marL="0" indent="0">
              <a:buNone/>
            </a:pPr>
            <a:endParaRPr lang="pt-BR" dirty="0"/>
          </a:p>
          <a:p>
            <a:pPr marL="0" indent="0">
              <a:buNone/>
            </a:pPr>
            <a:r>
              <a:rPr lang="pt-BR" dirty="0" smtClean="0"/>
              <a:t>Integram </a:t>
            </a:r>
            <a:r>
              <a:rPr lang="pt-BR" dirty="0"/>
              <a:t>o </a:t>
            </a:r>
            <a:r>
              <a:rPr lang="pt-BR" dirty="0" err="1"/>
              <a:t>Sisnad</a:t>
            </a:r>
            <a:r>
              <a:rPr lang="pt-BR" dirty="0"/>
              <a:t>:</a:t>
            </a:r>
          </a:p>
          <a:p>
            <a:pPr marL="0" indent="0" algn="just">
              <a:buNone/>
            </a:pPr>
            <a:r>
              <a:rPr lang="pt-BR" dirty="0"/>
              <a:t>I - o Conselho Nacional Antidrogas - </a:t>
            </a:r>
            <a:r>
              <a:rPr lang="pt-BR" b="1" dirty="0"/>
              <a:t>CONAD</a:t>
            </a:r>
            <a:r>
              <a:rPr lang="pt-BR" dirty="0"/>
              <a:t>, órgão normativo e de deliberação coletiva do sistema, vinculado ao Ministério da Justiça; </a:t>
            </a:r>
          </a:p>
          <a:p>
            <a:pPr marL="0" indent="0" algn="just">
              <a:buNone/>
            </a:pPr>
            <a:r>
              <a:rPr lang="pt-BR" dirty="0"/>
              <a:t>II - a Secretaria Nacional Antidrogas - </a:t>
            </a:r>
            <a:r>
              <a:rPr lang="pt-BR" b="1" dirty="0"/>
              <a:t>SENAD</a:t>
            </a:r>
            <a:r>
              <a:rPr lang="pt-BR" dirty="0"/>
              <a:t>, na qualidade de secretaria-executiva do colegiado</a:t>
            </a:r>
            <a:r>
              <a:rPr lang="pt-BR" dirty="0" smtClean="0"/>
              <a:t>;</a:t>
            </a:r>
          </a:p>
          <a:p>
            <a:pPr marL="0" indent="0" algn="just">
              <a:buNone/>
            </a:pPr>
            <a:r>
              <a:rPr lang="pt-BR" dirty="0"/>
              <a:t>III - o conjunto de órgãos e entidades públicos que exerçam atividades de que tratam os incisos I e II do art. 1o: </a:t>
            </a:r>
          </a:p>
          <a:p>
            <a:pPr marL="0" indent="0" algn="just">
              <a:buNone/>
            </a:pPr>
            <a:r>
              <a:rPr lang="pt-BR" dirty="0"/>
              <a:t>a) do Poder Executivo federal; </a:t>
            </a:r>
          </a:p>
          <a:p>
            <a:pPr marL="0" indent="0" algn="just">
              <a:buNone/>
            </a:pPr>
            <a:r>
              <a:rPr lang="pt-BR" dirty="0"/>
              <a:t>b) dos Estados, dos Municípios e do Distrito Federal, mediante ajustes específicos; e </a:t>
            </a:r>
          </a:p>
          <a:p>
            <a:pPr marL="0" indent="0" algn="just">
              <a:buNone/>
            </a:pPr>
            <a:r>
              <a:rPr lang="pt-BR" dirty="0" smtClean="0"/>
              <a:t> </a:t>
            </a:r>
            <a:endParaRPr lang="pt-BR" dirty="0"/>
          </a:p>
          <a:p>
            <a:pPr marL="0" indent="0" algn="just">
              <a:buNone/>
            </a:pPr>
            <a:endParaRPr lang="pt-BR" dirty="0"/>
          </a:p>
          <a:p>
            <a:endParaRPr lang="pt-BR" dirty="0"/>
          </a:p>
        </p:txBody>
      </p:sp>
    </p:spTree>
    <p:extLst>
      <p:ext uri="{BB962C8B-B14F-4D97-AF65-F5344CB8AC3E}">
        <p14:creationId xmlns:p14="http://schemas.microsoft.com/office/powerpoint/2010/main" val="1423998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DO </a:t>
            </a:r>
            <a:r>
              <a:rPr lang="pt-BR" sz="3200" dirty="0"/>
              <a:t>SISTEMA NACIONAL DE POLÍTICAS PÚBLICAS SOBRE DROGAS</a:t>
            </a:r>
          </a:p>
        </p:txBody>
      </p:sp>
      <p:sp>
        <p:nvSpPr>
          <p:cNvPr id="3" name="Espaço Reservado para Conteúdo 2"/>
          <p:cNvSpPr>
            <a:spLocks noGrp="1"/>
          </p:cNvSpPr>
          <p:nvPr>
            <p:ph sz="quarter" idx="13"/>
          </p:nvPr>
        </p:nvSpPr>
        <p:spPr>
          <a:xfrm>
            <a:off x="457200" y="1600200"/>
            <a:ext cx="8229600" cy="5069160"/>
          </a:xfrm>
        </p:spPr>
        <p:txBody>
          <a:bodyPr>
            <a:normAutofit/>
          </a:bodyPr>
          <a:lstStyle/>
          <a:p>
            <a:pPr algn="just"/>
            <a:r>
              <a:rPr lang="pt-BR" dirty="0" smtClean="0"/>
              <a:t>Composição do </a:t>
            </a:r>
            <a:r>
              <a:rPr lang="pt-BR" dirty="0" err="1" smtClean="0"/>
              <a:t>Sisnad</a:t>
            </a:r>
            <a:r>
              <a:rPr lang="pt-BR" dirty="0" smtClean="0"/>
              <a:t>:</a:t>
            </a:r>
          </a:p>
          <a:p>
            <a:pPr algn="just"/>
            <a:r>
              <a:rPr lang="pt-BR" b="1" dirty="0" smtClean="0"/>
              <a:t>Art</a:t>
            </a:r>
            <a:r>
              <a:rPr lang="pt-BR" b="1" dirty="0"/>
              <a:t>. 2°, do Decreto n. 5.912/06, que regulamenta a L. 11343/06</a:t>
            </a:r>
            <a:r>
              <a:rPr lang="pt-BR" b="1" dirty="0" smtClean="0"/>
              <a:t>):</a:t>
            </a:r>
          </a:p>
          <a:p>
            <a:pPr marL="0" indent="0">
              <a:buNone/>
            </a:pPr>
            <a:endParaRPr lang="pt-BR" dirty="0"/>
          </a:p>
          <a:p>
            <a:pPr marL="0" indent="0">
              <a:buNone/>
            </a:pPr>
            <a:r>
              <a:rPr lang="pt-BR" dirty="0" smtClean="0"/>
              <a:t>Integram </a:t>
            </a:r>
            <a:r>
              <a:rPr lang="pt-BR" dirty="0"/>
              <a:t>o </a:t>
            </a:r>
            <a:r>
              <a:rPr lang="pt-BR" dirty="0" err="1"/>
              <a:t>Sisnad</a:t>
            </a:r>
            <a:r>
              <a:rPr lang="pt-BR" dirty="0"/>
              <a:t>:</a:t>
            </a:r>
          </a:p>
          <a:p>
            <a:pPr marL="0" indent="0" algn="just">
              <a:buNone/>
            </a:pPr>
            <a:r>
              <a:rPr lang="pt-BR" dirty="0" smtClean="0"/>
              <a:t>[...]</a:t>
            </a:r>
          </a:p>
          <a:p>
            <a:pPr marL="0" indent="0" algn="just">
              <a:buNone/>
            </a:pPr>
            <a:r>
              <a:rPr lang="pt-BR" dirty="0"/>
              <a:t>IV - as </a:t>
            </a:r>
            <a:r>
              <a:rPr lang="pt-BR" b="1" dirty="0"/>
              <a:t>organizações, instituições ou entidades da sociedade civil</a:t>
            </a:r>
            <a:r>
              <a:rPr lang="pt-BR" dirty="0"/>
              <a:t> que atuam nas áreas da atenção à saúde e da assistência social e atendam usuários ou dependentes de drogas e respectivos familiares, mediante ajustes específicos.” </a:t>
            </a:r>
          </a:p>
          <a:p>
            <a:pPr marL="0" indent="0" algn="just">
              <a:buNone/>
            </a:pPr>
            <a:r>
              <a:rPr lang="pt-BR" dirty="0" smtClean="0"/>
              <a:t> </a:t>
            </a:r>
            <a:endParaRPr lang="pt-BR" dirty="0"/>
          </a:p>
          <a:p>
            <a:pPr marL="0" indent="0" algn="just">
              <a:buNone/>
            </a:pPr>
            <a:endParaRPr lang="pt-BR" dirty="0"/>
          </a:p>
          <a:p>
            <a:endParaRPr lang="pt-BR" dirty="0"/>
          </a:p>
        </p:txBody>
      </p:sp>
    </p:spTree>
    <p:extLst>
      <p:ext uri="{BB962C8B-B14F-4D97-AF65-F5344CB8AC3E}">
        <p14:creationId xmlns:p14="http://schemas.microsoft.com/office/powerpoint/2010/main" val="69596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Disposições Constitucionais</a:t>
            </a:r>
            <a:endParaRPr lang="pt-BR" dirty="0"/>
          </a:p>
        </p:txBody>
      </p:sp>
      <p:sp>
        <p:nvSpPr>
          <p:cNvPr id="3" name="Espaço Reservado para Conteúdo 2"/>
          <p:cNvSpPr>
            <a:spLocks noGrp="1"/>
          </p:cNvSpPr>
          <p:nvPr>
            <p:ph sz="quarter" idx="13"/>
          </p:nvPr>
        </p:nvSpPr>
        <p:spPr/>
        <p:txBody>
          <a:bodyPr>
            <a:normAutofit/>
          </a:bodyPr>
          <a:lstStyle/>
          <a:p>
            <a:pPr algn="just"/>
            <a:r>
              <a:rPr lang="pt-BR" dirty="0" smtClean="0"/>
              <a:t>Art</a:t>
            </a:r>
            <a:r>
              <a:rPr lang="pt-BR" dirty="0"/>
              <a:t>. 5º, XLIII - </a:t>
            </a:r>
            <a:r>
              <a:rPr lang="pt-BR" b="1" dirty="0"/>
              <a:t>a lei considerará crimes inafiançáveis e insuscetíveis de graça ou anistia</a:t>
            </a:r>
            <a:r>
              <a:rPr lang="pt-BR" dirty="0"/>
              <a:t> a prática da tortura , </a:t>
            </a:r>
            <a:r>
              <a:rPr lang="pt-BR" b="1" dirty="0"/>
              <a:t>o tráfico ilícito de entorpecentes e drogas afins</a:t>
            </a:r>
            <a:r>
              <a:rPr lang="pt-BR" dirty="0"/>
              <a:t>, o terrorismo e os definidos como crimes hediondos, por eles respondendo os mandantes, os executores e os que, podendo evitá-los, se omitirem; </a:t>
            </a:r>
            <a:endParaRPr lang="pt-BR" dirty="0" smtClean="0"/>
          </a:p>
          <a:p>
            <a:pPr algn="just"/>
            <a:r>
              <a:rPr lang="pt-BR" dirty="0" smtClean="0"/>
              <a:t>Art. </a:t>
            </a:r>
            <a:r>
              <a:rPr lang="pt-BR" dirty="0"/>
              <a:t>5º, LI - nenhum brasileiro será extraditado, salvo o naturalizado, em caso de crime comum, praticado antes da naturalização, </a:t>
            </a:r>
            <a:r>
              <a:rPr lang="pt-BR" b="1" dirty="0"/>
              <a:t>ou de comprovado envolvimento em tráfico ilícito de entorpecentes e drogas afins, na forma da lei</a:t>
            </a:r>
            <a:r>
              <a:rPr lang="pt-BR" dirty="0"/>
              <a:t>;</a:t>
            </a:r>
          </a:p>
        </p:txBody>
      </p:sp>
    </p:spTree>
    <p:extLst>
      <p:ext uri="{BB962C8B-B14F-4D97-AF65-F5344CB8AC3E}">
        <p14:creationId xmlns:p14="http://schemas.microsoft.com/office/powerpoint/2010/main" val="4025799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DO </a:t>
            </a:r>
            <a:r>
              <a:rPr lang="pt-BR" sz="3200" dirty="0"/>
              <a:t>SISTEMA NACIONAL DE POLÍTICAS PÚBLICAS SOBRE DROGAS</a:t>
            </a:r>
          </a:p>
        </p:txBody>
      </p:sp>
      <p:sp>
        <p:nvSpPr>
          <p:cNvPr id="3" name="Espaço Reservado para Conteúdo 2"/>
          <p:cNvSpPr>
            <a:spLocks noGrp="1"/>
          </p:cNvSpPr>
          <p:nvPr>
            <p:ph sz="quarter" idx="13"/>
          </p:nvPr>
        </p:nvSpPr>
        <p:spPr>
          <a:xfrm>
            <a:off x="457200" y="1600200"/>
            <a:ext cx="8229600" cy="5069160"/>
          </a:xfrm>
        </p:spPr>
        <p:txBody>
          <a:bodyPr>
            <a:normAutofit/>
          </a:bodyPr>
          <a:lstStyle/>
          <a:p>
            <a:pPr marL="0" indent="0" algn="just">
              <a:buNone/>
            </a:pPr>
            <a:r>
              <a:rPr lang="pt-BR" dirty="0" smtClean="0"/>
              <a:t> </a:t>
            </a:r>
          </a:p>
          <a:p>
            <a:pPr marL="0" indent="0" algn="just">
              <a:buNone/>
            </a:pPr>
            <a:r>
              <a:rPr lang="pt-BR" dirty="0" smtClean="0"/>
              <a:t>Os princípios e os objetivos do sistema nacional de políticas públicas sobre drogas apontam a opção político criminal adotada pelo legislador.</a:t>
            </a:r>
          </a:p>
          <a:p>
            <a:pPr marL="0" indent="0" algn="just">
              <a:buNone/>
            </a:pPr>
            <a:endParaRPr lang="pt-BR" dirty="0"/>
          </a:p>
          <a:p>
            <a:endParaRPr lang="pt-BR" dirty="0"/>
          </a:p>
        </p:txBody>
      </p:sp>
    </p:spTree>
    <p:extLst>
      <p:ext uri="{BB962C8B-B14F-4D97-AF65-F5344CB8AC3E}">
        <p14:creationId xmlns:p14="http://schemas.microsoft.com/office/powerpoint/2010/main" val="4240202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57200" y="188640"/>
            <a:ext cx="8229600" cy="6408712"/>
          </a:xfrm>
        </p:spPr>
        <p:txBody>
          <a:bodyPr>
            <a:normAutofit/>
          </a:bodyPr>
          <a:lstStyle/>
          <a:p>
            <a:pPr marL="0" indent="0" algn="just">
              <a:buNone/>
            </a:pPr>
            <a:r>
              <a:rPr lang="pt-BR" b="1" dirty="0"/>
              <a:t>Art. 4</a:t>
            </a:r>
            <a:r>
              <a:rPr lang="pt-BR" b="1" u="sng" baseline="30000" dirty="0"/>
              <a:t>o</a:t>
            </a:r>
            <a:r>
              <a:rPr lang="pt-BR" b="1" dirty="0"/>
              <a:t>  São princípios do </a:t>
            </a:r>
            <a:r>
              <a:rPr lang="pt-BR" b="1" dirty="0" err="1"/>
              <a:t>Sisnad</a:t>
            </a:r>
            <a:r>
              <a:rPr lang="pt-BR" b="1" dirty="0"/>
              <a:t>:</a:t>
            </a:r>
          </a:p>
          <a:p>
            <a:pPr marL="0" indent="0" algn="just">
              <a:buNone/>
            </a:pPr>
            <a:r>
              <a:rPr lang="pt-BR" dirty="0"/>
              <a:t>I - o respeito aos direitos fundamentais da pessoa humana, especialmente quanto à sua autonomia e à sua liberdade;</a:t>
            </a:r>
          </a:p>
          <a:p>
            <a:pPr marL="0" indent="0" algn="just">
              <a:buNone/>
            </a:pPr>
            <a:r>
              <a:rPr lang="pt-BR" dirty="0"/>
              <a:t>II - o respeito à diversidade e às especificidades populacionais existentes;</a:t>
            </a:r>
          </a:p>
          <a:p>
            <a:pPr marL="0" indent="0" algn="just">
              <a:buNone/>
            </a:pPr>
            <a:r>
              <a:rPr lang="pt-BR" dirty="0"/>
              <a:t>III - a promoção dos valores éticos, culturais e de cidadania do povo brasileiro, reconhecendo-os como fatores de proteção para o uso indevido de drogas e outros comportamentos correlacionados;</a:t>
            </a:r>
          </a:p>
          <a:p>
            <a:pPr marL="0" indent="0" algn="just">
              <a:buNone/>
            </a:pPr>
            <a:r>
              <a:rPr lang="pt-BR" dirty="0"/>
              <a:t>IV - a promoção de consensos nacionais, de ampla participação social, para o estabelecimento dos fundamentos e estratégias do </a:t>
            </a:r>
            <a:r>
              <a:rPr lang="pt-BR" dirty="0" err="1"/>
              <a:t>Sisnad</a:t>
            </a:r>
            <a:r>
              <a:rPr lang="pt-BR" dirty="0"/>
              <a:t>;</a:t>
            </a:r>
          </a:p>
          <a:p>
            <a:pPr marL="0" indent="0" algn="just">
              <a:buNone/>
            </a:pPr>
            <a:r>
              <a:rPr lang="pt-BR" dirty="0"/>
              <a:t>V - a promoção da responsabilidade compartilhada entre Estado e Sociedade, reconhecendo a importância da participação social nas atividades do </a:t>
            </a:r>
            <a:r>
              <a:rPr lang="pt-BR" dirty="0" err="1"/>
              <a:t>Sisnad</a:t>
            </a:r>
            <a:r>
              <a:rPr lang="pt-BR" dirty="0"/>
              <a:t>;</a:t>
            </a:r>
          </a:p>
          <a:p>
            <a:pPr marL="0" indent="0">
              <a:buNone/>
            </a:pPr>
            <a:endParaRPr lang="pt-BR" dirty="0"/>
          </a:p>
        </p:txBody>
      </p:sp>
    </p:spTree>
    <p:extLst>
      <p:ext uri="{BB962C8B-B14F-4D97-AF65-F5344CB8AC3E}">
        <p14:creationId xmlns:p14="http://schemas.microsoft.com/office/powerpoint/2010/main" val="2390596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57200" y="188640"/>
            <a:ext cx="8229600" cy="6408712"/>
          </a:xfrm>
        </p:spPr>
        <p:txBody>
          <a:bodyPr>
            <a:normAutofit/>
          </a:bodyPr>
          <a:lstStyle/>
          <a:p>
            <a:pPr marL="0" indent="0" algn="just">
              <a:buNone/>
            </a:pPr>
            <a:r>
              <a:rPr lang="pt-BR" b="1" dirty="0"/>
              <a:t>Art. 4</a:t>
            </a:r>
            <a:r>
              <a:rPr lang="pt-BR" b="1" u="sng" baseline="30000" dirty="0"/>
              <a:t>o</a:t>
            </a:r>
            <a:r>
              <a:rPr lang="pt-BR" b="1" dirty="0"/>
              <a:t>  São princípios do </a:t>
            </a:r>
            <a:r>
              <a:rPr lang="pt-BR" b="1" dirty="0" err="1"/>
              <a:t>Sisnad</a:t>
            </a:r>
            <a:r>
              <a:rPr lang="pt-BR" b="1" dirty="0"/>
              <a:t>:</a:t>
            </a:r>
          </a:p>
          <a:p>
            <a:pPr marL="0" indent="0">
              <a:buNone/>
            </a:pPr>
            <a:endParaRPr lang="pt-BR" dirty="0" smtClean="0"/>
          </a:p>
          <a:p>
            <a:pPr marL="0" indent="0" algn="just">
              <a:buNone/>
            </a:pPr>
            <a:r>
              <a:rPr lang="pt-BR" dirty="0" smtClean="0"/>
              <a:t>VI </a:t>
            </a:r>
            <a:r>
              <a:rPr lang="pt-BR" dirty="0"/>
              <a:t>- o reconhecimento da </a:t>
            </a:r>
            <a:r>
              <a:rPr lang="pt-BR" dirty="0" err="1"/>
              <a:t>intersetorialidade</a:t>
            </a:r>
            <a:r>
              <a:rPr lang="pt-BR" dirty="0"/>
              <a:t> dos fatores correlacionados com o uso indevido de drogas, com a sua produção não autorizada e o seu tráfico ilícito;</a:t>
            </a:r>
          </a:p>
          <a:p>
            <a:pPr marL="0" indent="0" algn="just">
              <a:buNone/>
            </a:pPr>
            <a:r>
              <a:rPr lang="pt-BR" dirty="0"/>
              <a:t>VII - a integração das estratégias nacionais e internacionais de prevenção do uso indevido, atenção e reinserção social de usuários e dependentes de drogas e de repressão à sua produção não autorizada e ao seu tráfico ilícito;</a:t>
            </a:r>
          </a:p>
          <a:p>
            <a:pPr marL="0" indent="0" algn="just">
              <a:buNone/>
            </a:pPr>
            <a:r>
              <a:rPr lang="pt-BR" dirty="0"/>
              <a:t>VIII - a articulação com os órgãos do Ministério Público e dos Poderes Legislativo e Judiciário visando à cooperação mútua nas atividades do </a:t>
            </a:r>
            <a:r>
              <a:rPr lang="pt-BR" dirty="0" err="1"/>
              <a:t>Sisnad</a:t>
            </a:r>
            <a:r>
              <a:rPr lang="pt-BR" dirty="0"/>
              <a:t>;</a:t>
            </a:r>
          </a:p>
          <a:p>
            <a:pPr marL="0" indent="0">
              <a:buNone/>
            </a:pPr>
            <a:endParaRPr lang="pt-BR" dirty="0"/>
          </a:p>
        </p:txBody>
      </p:sp>
    </p:spTree>
    <p:extLst>
      <p:ext uri="{BB962C8B-B14F-4D97-AF65-F5344CB8AC3E}">
        <p14:creationId xmlns:p14="http://schemas.microsoft.com/office/powerpoint/2010/main" val="2102620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57200" y="188640"/>
            <a:ext cx="8229600" cy="6408712"/>
          </a:xfrm>
        </p:spPr>
        <p:txBody>
          <a:bodyPr>
            <a:normAutofit/>
          </a:bodyPr>
          <a:lstStyle/>
          <a:p>
            <a:pPr marL="0" indent="0" algn="just">
              <a:buNone/>
            </a:pPr>
            <a:r>
              <a:rPr lang="pt-BR" b="1" dirty="0"/>
              <a:t>Art. 4</a:t>
            </a:r>
            <a:r>
              <a:rPr lang="pt-BR" b="1" u="sng" baseline="30000" dirty="0"/>
              <a:t>o</a:t>
            </a:r>
            <a:r>
              <a:rPr lang="pt-BR" b="1" dirty="0"/>
              <a:t>  São princípios do </a:t>
            </a:r>
            <a:r>
              <a:rPr lang="pt-BR" b="1" dirty="0" err="1"/>
              <a:t>Sisnad</a:t>
            </a:r>
            <a:r>
              <a:rPr lang="pt-BR" b="1" dirty="0"/>
              <a:t>:</a:t>
            </a:r>
          </a:p>
          <a:p>
            <a:pPr marL="0" indent="0">
              <a:buNone/>
            </a:pPr>
            <a:endParaRPr lang="pt-BR" dirty="0" smtClean="0"/>
          </a:p>
          <a:p>
            <a:pPr marL="0" indent="0" algn="just">
              <a:buNone/>
            </a:pPr>
            <a:r>
              <a:rPr lang="pt-BR" dirty="0" smtClean="0"/>
              <a:t>IX </a:t>
            </a:r>
            <a:r>
              <a:rPr lang="pt-BR" dirty="0"/>
              <a:t>- a adoção de abordagem multidisciplinar que reconheça a interdependência e a natureza complementar das atividades de prevenção do uso indevido, atenção e reinserção social de usuários e dependentes de drogas, repressão da produção não autorizada e do tráfico ilícito de drogas;</a:t>
            </a:r>
          </a:p>
          <a:p>
            <a:pPr marL="0" indent="0" algn="just">
              <a:buNone/>
            </a:pPr>
            <a:r>
              <a:rPr lang="pt-BR" dirty="0"/>
              <a:t>X - a observância do equilíbrio entre as atividades de prevenção do uso indevido, atenção e reinserção social de usuários e dependentes de drogas e de repressão à sua produção não autorizada e ao seu tráfico ilícito, visando a garantir a estabilidade e o bem-estar social;</a:t>
            </a:r>
          </a:p>
          <a:p>
            <a:pPr marL="0" indent="0" algn="just">
              <a:buNone/>
            </a:pPr>
            <a:r>
              <a:rPr lang="pt-BR" dirty="0"/>
              <a:t>XI - a observância às orientações e normas emanadas do Conselho Nacional Antidrogas - </a:t>
            </a:r>
            <a:r>
              <a:rPr lang="pt-BR" dirty="0" err="1"/>
              <a:t>Conad</a:t>
            </a:r>
            <a:r>
              <a:rPr lang="pt-BR" dirty="0"/>
              <a:t>.</a:t>
            </a:r>
          </a:p>
          <a:p>
            <a:pPr marL="0" indent="0">
              <a:buNone/>
            </a:pPr>
            <a:endParaRPr lang="pt-BR" dirty="0"/>
          </a:p>
        </p:txBody>
      </p:sp>
    </p:spTree>
    <p:extLst>
      <p:ext uri="{BB962C8B-B14F-4D97-AF65-F5344CB8AC3E}">
        <p14:creationId xmlns:p14="http://schemas.microsoft.com/office/powerpoint/2010/main" val="2763015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57200" y="188640"/>
            <a:ext cx="8229600" cy="6408712"/>
          </a:xfrm>
        </p:spPr>
        <p:txBody>
          <a:bodyPr>
            <a:normAutofit/>
          </a:bodyPr>
          <a:lstStyle/>
          <a:p>
            <a:pPr marL="0" indent="0">
              <a:buNone/>
            </a:pPr>
            <a:r>
              <a:rPr lang="pt-BR" b="1" dirty="0"/>
              <a:t>Art. 5o  O </a:t>
            </a:r>
            <a:r>
              <a:rPr lang="pt-BR" b="1" dirty="0" err="1"/>
              <a:t>Sisnad</a:t>
            </a:r>
            <a:r>
              <a:rPr lang="pt-BR" b="1" dirty="0"/>
              <a:t> tem os seguintes objetivos:</a:t>
            </a:r>
            <a:endParaRPr lang="pt-BR" b="1" dirty="0" smtClean="0"/>
          </a:p>
          <a:p>
            <a:pPr marL="0" indent="0">
              <a:buNone/>
            </a:pPr>
            <a:endParaRPr lang="pt-BR" dirty="0" smtClean="0"/>
          </a:p>
          <a:p>
            <a:pPr marL="0" indent="0" algn="just">
              <a:buNone/>
            </a:pPr>
            <a:r>
              <a:rPr lang="pt-BR" dirty="0"/>
              <a:t>I - contribuir para a inclusão social do cidadão, visando a torná-lo menos vulnerável a assumir comportamentos de risco para o uso indevido de drogas, seu tráfico ilícito e outros comportamentos correlacionados;</a:t>
            </a:r>
          </a:p>
          <a:p>
            <a:pPr marL="0" indent="0" algn="just">
              <a:buNone/>
            </a:pPr>
            <a:r>
              <a:rPr lang="pt-BR" dirty="0"/>
              <a:t>II - promover a construção e a socialização do conhecimento sobre drogas no país;</a:t>
            </a:r>
          </a:p>
          <a:p>
            <a:pPr marL="0" indent="0" algn="just">
              <a:buNone/>
            </a:pPr>
            <a:r>
              <a:rPr lang="pt-BR" dirty="0"/>
              <a:t>III - promover a integração entre as políticas de prevenção do uso indevido, atenção e reinserção social de usuários e dependentes de drogas e de repressão à sua produção não autorizada e ao tráfico ilícito e as políticas públicas setoriais dos órgãos do Poder Executivo da União, Distrito Federal, Estados e Municípios;</a:t>
            </a:r>
          </a:p>
          <a:p>
            <a:pPr marL="0" indent="0" algn="just">
              <a:buNone/>
            </a:pPr>
            <a:r>
              <a:rPr lang="pt-BR" dirty="0"/>
              <a:t>IV - assegurar as condições para a coordenação, a integração e a articulação das atividades de que trata o art. 3</a:t>
            </a:r>
            <a:r>
              <a:rPr lang="pt-BR" u="sng" baseline="30000" dirty="0"/>
              <a:t>o</a:t>
            </a:r>
            <a:r>
              <a:rPr lang="pt-BR" dirty="0"/>
              <a:t> desta Lei.</a:t>
            </a:r>
          </a:p>
          <a:p>
            <a:pPr marL="0" indent="0">
              <a:buNone/>
            </a:pPr>
            <a:endParaRPr lang="pt-BR" dirty="0"/>
          </a:p>
        </p:txBody>
      </p:sp>
    </p:spTree>
    <p:extLst>
      <p:ext uri="{BB962C8B-B14F-4D97-AF65-F5344CB8AC3E}">
        <p14:creationId xmlns:p14="http://schemas.microsoft.com/office/powerpoint/2010/main" val="1763561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 635.659 – Descriminalização do porte para uso</a:t>
            </a:r>
            <a:endParaRPr lang="pt-BR" dirty="0"/>
          </a:p>
        </p:txBody>
      </p:sp>
      <p:sp>
        <p:nvSpPr>
          <p:cNvPr id="3" name="Espaço Reservado para Conteúdo 2"/>
          <p:cNvSpPr>
            <a:spLocks noGrp="1"/>
          </p:cNvSpPr>
          <p:nvPr>
            <p:ph sz="quarter" idx="13"/>
          </p:nvPr>
        </p:nvSpPr>
        <p:spPr/>
        <p:txBody>
          <a:bodyPr/>
          <a:lstStyle/>
          <a:p>
            <a:pPr algn="just"/>
            <a:r>
              <a:rPr lang="pt-BR" sz="2400" dirty="0" smtClean="0"/>
              <a:t>Está pendente de julgamento no STF o </a:t>
            </a:r>
            <a:r>
              <a:rPr lang="pt-BR" sz="2400" b="1" dirty="0" smtClean="0"/>
              <a:t>RE 635.659 </a:t>
            </a:r>
            <a:r>
              <a:rPr lang="pt-BR" sz="2400" dirty="0" smtClean="0"/>
              <a:t>que discute na </a:t>
            </a:r>
            <a:r>
              <a:rPr lang="pt-BR" sz="2400" dirty="0"/>
              <a:t>sede </a:t>
            </a:r>
            <a:r>
              <a:rPr lang="pt-BR" sz="2400" dirty="0" smtClean="0"/>
              <a:t>recursal a </a:t>
            </a:r>
            <a:r>
              <a:rPr lang="pt-BR" sz="2400" b="1" dirty="0"/>
              <a:t>violação de direito </a:t>
            </a:r>
            <a:r>
              <a:rPr lang="pt-BR" sz="2400" b="1" dirty="0" smtClean="0"/>
              <a:t>fundamental</a:t>
            </a:r>
            <a:r>
              <a:rPr lang="pt-BR" sz="2400" dirty="0"/>
              <a:t>, tendo em </a:t>
            </a:r>
            <a:r>
              <a:rPr lang="pt-BR" sz="2400" dirty="0" smtClean="0"/>
              <a:t>vista </a:t>
            </a:r>
            <a:r>
              <a:rPr lang="pt-BR" sz="2400" dirty="0"/>
              <a:t>a condenação pelo porte de droga para uso </a:t>
            </a:r>
            <a:r>
              <a:rPr lang="pt-BR" sz="2400" dirty="0" smtClean="0"/>
              <a:t>próprio</a:t>
            </a:r>
            <a:r>
              <a:rPr lang="pt-BR" sz="2400" dirty="0"/>
              <a:t>. Ao fim, requer-se a </a:t>
            </a:r>
            <a:r>
              <a:rPr lang="pt-BR" sz="2400" dirty="0" smtClean="0"/>
              <a:t>absolvição </a:t>
            </a:r>
            <a:r>
              <a:rPr lang="pt-BR" sz="2400" dirty="0"/>
              <a:t>por atipicidade da conduta, bem como a </a:t>
            </a:r>
            <a:r>
              <a:rPr lang="pt-BR" sz="2400" dirty="0" smtClean="0"/>
              <a:t>declaração </a:t>
            </a:r>
            <a:r>
              <a:rPr lang="pt-BR" sz="2400" dirty="0"/>
              <a:t>incidental da </a:t>
            </a:r>
            <a:r>
              <a:rPr lang="pt-BR" sz="2400" dirty="0" smtClean="0"/>
              <a:t>inconstitucionalidade </a:t>
            </a:r>
            <a:r>
              <a:rPr lang="pt-BR" sz="2400" b="1" dirty="0"/>
              <a:t>do artigo 28</a:t>
            </a:r>
            <a:r>
              <a:rPr lang="pt-BR" sz="2400" dirty="0"/>
              <a:t> da Lei 11.343. </a:t>
            </a:r>
            <a:endParaRPr lang="pt-BR" sz="2400" dirty="0" smtClean="0"/>
          </a:p>
          <a:p>
            <a:pPr algn="just"/>
            <a:endParaRPr lang="pt-BR" sz="2400" dirty="0"/>
          </a:p>
          <a:p>
            <a:pPr algn="just"/>
            <a:r>
              <a:rPr lang="pt-BR" sz="2400" dirty="0"/>
              <a:t>A Procuradoria-Geral República se </a:t>
            </a:r>
            <a:r>
              <a:rPr lang="pt-BR" sz="2400" dirty="0" smtClean="0"/>
              <a:t>pronunciou </a:t>
            </a:r>
            <a:r>
              <a:rPr lang="pt-BR" sz="2400" dirty="0"/>
              <a:t>pelo </a:t>
            </a:r>
            <a:r>
              <a:rPr lang="pt-BR" sz="2400" dirty="0" smtClean="0"/>
              <a:t>desprovimento do recurso.</a:t>
            </a:r>
          </a:p>
          <a:p>
            <a:pPr algn="just"/>
            <a:endParaRPr lang="pt-BR" sz="2400" dirty="0"/>
          </a:p>
          <a:p>
            <a:r>
              <a:rPr lang="pt-BR" sz="2400" dirty="0"/>
              <a:t>Foram admitidas diversas entidades na posição de </a:t>
            </a:r>
            <a:r>
              <a:rPr lang="pt-BR" sz="2400" i="1" dirty="0" err="1" smtClean="0"/>
              <a:t>amicus</a:t>
            </a:r>
            <a:r>
              <a:rPr lang="pt-BR" sz="2400" i="1" dirty="0" smtClean="0"/>
              <a:t> </a:t>
            </a:r>
            <a:r>
              <a:rPr lang="pt-BR" sz="2400" i="1" dirty="0" err="1" smtClean="0"/>
              <a:t>curiae</a:t>
            </a:r>
            <a:r>
              <a:rPr lang="pt-BR" sz="2400" i="1" dirty="0" smtClean="0"/>
              <a:t>.</a:t>
            </a:r>
            <a:endParaRPr lang="pt-BR" sz="2400" i="1" dirty="0"/>
          </a:p>
          <a:p>
            <a:pPr algn="just"/>
            <a:endParaRPr lang="pt-BR" dirty="0"/>
          </a:p>
          <a:p>
            <a:pPr algn="just"/>
            <a:endParaRPr lang="pt-BR" dirty="0"/>
          </a:p>
          <a:p>
            <a:endParaRPr lang="pt-BR" dirty="0"/>
          </a:p>
        </p:txBody>
      </p:sp>
    </p:spTree>
    <p:extLst>
      <p:ext uri="{BB962C8B-B14F-4D97-AF65-F5344CB8AC3E}">
        <p14:creationId xmlns:p14="http://schemas.microsoft.com/office/powerpoint/2010/main" val="2318761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 635.659 – Descriminalização do porte para uso</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algn="just"/>
            <a:r>
              <a:rPr lang="pt-BR" sz="2400" dirty="0"/>
              <a:t>O presente Recurso Extraordinário desafia acórdão </a:t>
            </a:r>
            <a:r>
              <a:rPr lang="pt-BR" sz="2400" dirty="0" smtClean="0"/>
              <a:t>que </a:t>
            </a:r>
            <a:r>
              <a:rPr lang="pt-BR" sz="2400" dirty="0"/>
              <a:t>trata de caso </a:t>
            </a:r>
            <a:r>
              <a:rPr lang="pt-BR" sz="2400" dirty="0" smtClean="0"/>
              <a:t>específico</a:t>
            </a:r>
            <a:r>
              <a:rPr lang="pt-BR" sz="2400" dirty="0"/>
              <a:t>, o de </a:t>
            </a:r>
            <a:r>
              <a:rPr lang="pt-BR" sz="2400" b="1" dirty="0"/>
              <a:t>porte para uso pessoal de </a:t>
            </a:r>
            <a:r>
              <a:rPr lang="pt-BR" sz="2400" b="1" dirty="0" smtClean="0"/>
              <a:t>maconha</a:t>
            </a:r>
            <a:r>
              <a:rPr lang="pt-BR" sz="2400" dirty="0" smtClean="0"/>
              <a:t>. A </a:t>
            </a:r>
            <a:r>
              <a:rPr lang="pt-BR" sz="2400" dirty="0"/>
              <a:t>análise de um recurso </a:t>
            </a:r>
            <a:r>
              <a:rPr lang="pt-BR" sz="2400" dirty="0" smtClean="0"/>
              <a:t>extraordinário </a:t>
            </a:r>
            <a:r>
              <a:rPr lang="pt-BR" sz="2400" dirty="0"/>
              <a:t>sob a sistemática da </a:t>
            </a:r>
            <a:r>
              <a:rPr lang="pt-BR" sz="2400" b="1" dirty="0"/>
              <a:t>repercussão </a:t>
            </a:r>
            <a:r>
              <a:rPr lang="pt-BR" sz="2400" b="1" dirty="0" smtClean="0"/>
              <a:t>geral</a:t>
            </a:r>
            <a:r>
              <a:rPr lang="pt-BR" sz="2400" dirty="0" smtClean="0"/>
              <a:t> </a:t>
            </a:r>
            <a:r>
              <a:rPr lang="pt-BR" sz="2400" dirty="0"/>
              <a:t>possibilita </a:t>
            </a:r>
            <a:r>
              <a:rPr lang="pt-BR" sz="2400" dirty="0" smtClean="0"/>
              <a:t>ao STF extrapolar </a:t>
            </a:r>
            <a:r>
              <a:rPr lang="pt-BR" sz="2400" dirty="0"/>
              <a:t>os limites do </a:t>
            </a:r>
            <a:r>
              <a:rPr lang="pt-BR" sz="2400" dirty="0" smtClean="0"/>
              <a:t>pedido formulado </a:t>
            </a:r>
            <a:r>
              <a:rPr lang="pt-BR" sz="2400" dirty="0"/>
              <a:t>para </a:t>
            </a:r>
            <a:r>
              <a:rPr lang="pt-BR" sz="2400" dirty="0" smtClean="0"/>
              <a:t>firmar </a:t>
            </a:r>
            <a:r>
              <a:rPr lang="pt-BR" sz="2400" dirty="0"/>
              <a:t>tese acerca de tema, que </a:t>
            </a:r>
            <a:r>
              <a:rPr lang="pt-BR" sz="2400" dirty="0" smtClean="0"/>
              <a:t>para </a:t>
            </a:r>
            <a:r>
              <a:rPr lang="pt-BR" sz="2400" dirty="0"/>
              <a:t>além dos interesses subjetivos da demanda, </a:t>
            </a:r>
            <a:r>
              <a:rPr lang="pt-BR" sz="2400" dirty="0" smtClean="0"/>
              <a:t>seja </a:t>
            </a:r>
            <a:r>
              <a:rPr lang="pt-BR" sz="2400" dirty="0"/>
              <a:t>de inegável </a:t>
            </a:r>
            <a:r>
              <a:rPr lang="pt-BR" sz="2400" dirty="0" smtClean="0"/>
              <a:t>relevância jurídica</a:t>
            </a:r>
            <a:r>
              <a:rPr lang="pt-BR" sz="2400" dirty="0"/>
              <a:t>, social, política ou econômica. </a:t>
            </a:r>
            <a:endParaRPr lang="pt-BR" sz="2400" dirty="0" smtClean="0"/>
          </a:p>
          <a:p>
            <a:pPr algn="just"/>
            <a:endParaRPr lang="pt-BR" sz="2400" dirty="0"/>
          </a:p>
          <a:p>
            <a:pPr algn="just"/>
            <a:r>
              <a:rPr lang="pt-BR" sz="2400" dirty="0" smtClean="0"/>
              <a:t>A atuação </a:t>
            </a:r>
            <a:r>
              <a:rPr lang="pt-BR" sz="2400" dirty="0"/>
              <a:t>fora dos </a:t>
            </a:r>
            <a:r>
              <a:rPr lang="pt-BR" sz="2400" dirty="0" smtClean="0"/>
              <a:t>limites circunstanciais do caso pode conduzir a intervenções judiciais desproporcionais</a:t>
            </a:r>
            <a:r>
              <a:rPr lang="pt-BR" sz="2400" dirty="0"/>
              <a:t>, seja sob o ponto de vista do </a:t>
            </a:r>
            <a:r>
              <a:rPr lang="pt-BR" sz="2400" dirty="0" smtClean="0"/>
              <a:t>regime </a:t>
            </a:r>
            <a:r>
              <a:rPr lang="pt-BR" sz="2400" dirty="0"/>
              <a:t>das liberdades, seja sob </a:t>
            </a:r>
            <a:r>
              <a:rPr lang="pt-BR" sz="2400" dirty="0" smtClean="0"/>
              <a:t>o </a:t>
            </a:r>
            <a:r>
              <a:rPr lang="pt-BR" sz="2400" dirty="0"/>
              <a:t>ponto de vista da proteção </a:t>
            </a:r>
            <a:r>
              <a:rPr lang="pt-BR" sz="2400" dirty="0" smtClean="0"/>
              <a:t>social </a:t>
            </a:r>
            <a:r>
              <a:rPr lang="pt-BR" sz="2400" dirty="0"/>
              <a:t>insuficiente. </a:t>
            </a:r>
          </a:p>
          <a:p>
            <a:pPr algn="just"/>
            <a:endParaRPr lang="pt-BR" dirty="0" smtClean="0"/>
          </a:p>
          <a:p>
            <a:pPr algn="just"/>
            <a:endParaRPr lang="pt-BR" dirty="0"/>
          </a:p>
          <a:p>
            <a:endParaRPr lang="pt-BR" dirty="0"/>
          </a:p>
        </p:txBody>
      </p:sp>
    </p:spTree>
    <p:extLst>
      <p:ext uri="{BB962C8B-B14F-4D97-AF65-F5344CB8AC3E}">
        <p14:creationId xmlns:p14="http://schemas.microsoft.com/office/powerpoint/2010/main" val="1871402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 635.659 – Descriminalização do porte para uso</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algn="just"/>
            <a:r>
              <a:rPr lang="pt-BR" dirty="0"/>
              <a:t>Assim sendo, em virtude da complexidade inerente </a:t>
            </a:r>
            <a:r>
              <a:rPr lang="pt-BR" dirty="0" smtClean="0"/>
              <a:t>ao problema </a:t>
            </a:r>
            <a:r>
              <a:rPr lang="pt-BR" dirty="0"/>
              <a:t>jurídico </a:t>
            </a:r>
            <a:r>
              <a:rPr lang="pt-BR" dirty="0" smtClean="0"/>
              <a:t>que </a:t>
            </a:r>
            <a:r>
              <a:rPr lang="pt-BR" dirty="0"/>
              <a:t>está sob a análise do Supremo Tribunal </a:t>
            </a:r>
            <a:r>
              <a:rPr lang="pt-BR" dirty="0" smtClean="0"/>
              <a:t>Federal no </a:t>
            </a:r>
            <a:r>
              <a:rPr lang="pt-BR" dirty="0"/>
              <a:t>presente recurso </a:t>
            </a:r>
            <a:r>
              <a:rPr lang="pt-BR" dirty="0" smtClean="0"/>
              <a:t>extraordinário</a:t>
            </a:r>
            <a:r>
              <a:rPr lang="pt-BR" dirty="0"/>
              <a:t>, propõe-se </a:t>
            </a:r>
            <a:r>
              <a:rPr lang="pt-BR" b="1" dirty="0"/>
              <a:t>estrita observância às </a:t>
            </a:r>
            <a:r>
              <a:rPr lang="pt-BR" b="1" dirty="0" smtClean="0"/>
              <a:t>balizas </a:t>
            </a:r>
            <a:r>
              <a:rPr lang="pt-BR" b="1" dirty="0"/>
              <a:t>fáticas e jurídicas do </a:t>
            </a:r>
            <a:r>
              <a:rPr lang="pt-BR" b="1" dirty="0" smtClean="0"/>
              <a:t>caso </a:t>
            </a:r>
            <a:r>
              <a:rPr lang="pt-BR" b="1" dirty="0"/>
              <a:t>concreto para a atuação da Corte </a:t>
            </a:r>
            <a:r>
              <a:rPr lang="pt-BR" dirty="0"/>
              <a:t>em seara tão </a:t>
            </a:r>
            <a:r>
              <a:rPr lang="pt-BR" dirty="0" smtClean="0"/>
              <a:t>sensível</a:t>
            </a:r>
            <a:r>
              <a:rPr lang="pt-BR" dirty="0"/>
              <a:t>: a definição </a:t>
            </a:r>
            <a:r>
              <a:rPr lang="pt-BR" dirty="0" smtClean="0"/>
              <a:t>sobre </a:t>
            </a:r>
            <a:r>
              <a:rPr lang="pt-BR" dirty="0"/>
              <a:t>a constitucionalidade, ou não, da </a:t>
            </a:r>
            <a:r>
              <a:rPr lang="pt-BR" dirty="0" smtClean="0"/>
              <a:t>criminalização </a:t>
            </a:r>
            <a:r>
              <a:rPr lang="pt-BR" dirty="0"/>
              <a:t>do </a:t>
            </a:r>
            <a:r>
              <a:rPr lang="pt-BR" b="1" dirty="0"/>
              <a:t>porte unicamente de </a:t>
            </a:r>
            <a:r>
              <a:rPr lang="pt-BR" b="1" dirty="0" smtClean="0"/>
              <a:t>maconha </a:t>
            </a:r>
            <a:r>
              <a:rPr lang="pt-BR" b="1" dirty="0"/>
              <a:t>para uso próprio em face de direitos </a:t>
            </a:r>
            <a:r>
              <a:rPr lang="pt-BR" b="1" dirty="0" smtClean="0"/>
              <a:t>fundamentais </a:t>
            </a:r>
            <a:r>
              <a:rPr lang="pt-BR" b="1" dirty="0"/>
              <a:t>como a liberdade, </a:t>
            </a:r>
            <a:r>
              <a:rPr lang="pt-BR" b="1" dirty="0" smtClean="0"/>
              <a:t>autonomia </a:t>
            </a:r>
            <a:r>
              <a:rPr lang="pt-BR" b="1" dirty="0"/>
              <a:t>e </a:t>
            </a:r>
            <a:r>
              <a:rPr lang="pt-BR" b="1" dirty="0" smtClean="0"/>
              <a:t>privacidade.</a:t>
            </a:r>
            <a:endParaRPr lang="pt-BR" b="1" dirty="0"/>
          </a:p>
          <a:p>
            <a:pPr algn="just"/>
            <a:endParaRPr lang="pt-BR" dirty="0" smtClean="0"/>
          </a:p>
          <a:p>
            <a:pPr algn="just"/>
            <a:r>
              <a:rPr lang="pt-BR" dirty="0" smtClean="0"/>
              <a:t>A </a:t>
            </a:r>
            <a:r>
              <a:rPr lang="pt-BR" b="1" dirty="0"/>
              <a:t>autodeterminação </a:t>
            </a:r>
            <a:r>
              <a:rPr lang="pt-BR" b="1" dirty="0" smtClean="0"/>
              <a:t>individual </a:t>
            </a:r>
            <a:r>
              <a:rPr lang="pt-BR" dirty="0" smtClean="0"/>
              <a:t>corresponde a </a:t>
            </a:r>
            <a:r>
              <a:rPr lang="pt-BR" dirty="0"/>
              <a:t>uma esfera de privacidade, intimidade e </a:t>
            </a:r>
            <a:r>
              <a:rPr lang="pt-BR" b="1" dirty="0" smtClean="0"/>
              <a:t>liberdade imune </a:t>
            </a:r>
            <a:r>
              <a:rPr lang="pt-BR" b="1" dirty="0"/>
              <a:t>à interferência </a:t>
            </a:r>
            <a:r>
              <a:rPr lang="pt-BR" b="1" dirty="0" smtClean="0"/>
              <a:t>do Estado</a:t>
            </a:r>
            <a:r>
              <a:rPr lang="pt-BR" dirty="0"/>
              <a:t>, ressalvada a ocorrência de lesão a bem </a:t>
            </a:r>
            <a:r>
              <a:rPr lang="pt-BR" dirty="0" smtClean="0"/>
              <a:t>jurídico </a:t>
            </a:r>
            <a:r>
              <a:rPr lang="pt-BR" dirty="0" err="1"/>
              <a:t>transindividual</a:t>
            </a:r>
            <a:r>
              <a:rPr lang="pt-BR" dirty="0"/>
              <a:t> ou </a:t>
            </a:r>
            <a:r>
              <a:rPr lang="pt-BR" dirty="0" smtClean="0"/>
              <a:t>alheio</a:t>
            </a:r>
            <a:r>
              <a:rPr lang="pt-BR" dirty="0"/>
              <a:t>, situação essa permissiva da ação </a:t>
            </a:r>
            <a:r>
              <a:rPr lang="pt-BR" dirty="0" smtClean="0"/>
              <a:t>repressiva estatal</a:t>
            </a:r>
            <a:r>
              <a:rPr lang="pt-BR" dirty="0"/>
              <a:t>. </a:t>
            </a:r>
          </a:p>
          <a:p>
            <a:pPr algn="just"/>
            <a:endParaRPr lang="pt-BR" dirty="0"/>
          </a:p>
          <a:p>
            <a:endParaRPr lang="pt-BR" dirty="0"/>
          </a:p>
        </p:txBody>
      </p:sp>
    </p:spTree>
    <p:extLst>
      <p:ext uri="{BB962C8B-B14F-4D97-AF65-F5344CB8AC3E}">
        <p14:creationId xmlns:p14="http://schemas.microsoft.com/office/powerpoint/2010/main" val="1921423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 635.659 – Descriminalização do porte para uso</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algn="just"/>
            <a:r>
              <a:rPr lang="pt-BR" dirty="0" smtClean="0"/>
              <a:t>Três ministros votaram pela descriminalização do porte para uso da droga:</a:t>
            </a:r>
          </a:p>
          <a:p>
            <a:pPr algn="just"/>
            <a:endParaRPr lang="pt-BR" dirty="0"/>
          </a:p>
          <a:p>
            <a:pPr marL="0" indent="0" algn="just">
              <a:buNone/>
            </a:pPr>
            <a:r>
              <a:rPr lang="pt-BR" dirty="0"/>
              <a:t>- </a:t>
            </a:r>
            <a:r>
              <a:rPr lang="pt-BR" b="1" dirty="0"/>
              <a:t>Gilmar Mendes </a:t>
            </a:r>
            <a:r>
              <a:rPr lang="pt-BR" dirty="0"/>
              <a:t>(Relator) - apresentou voto no sentido de prover o recurso e declarar a inconstitucionalidade do artigo 28 da Lei de Drogas. Na avaliação do relator, a criminalização estigmatiza o usuário e compromete medidas de prevenção e redução de danos, bem como gera uma punição desproporcional ao usuário, violando o direito à personalidade. No entanto, o ministro votou pela manutenção das sanções prevista no dispositivo legal, conferindo-lhes natureza exclusivamente administrativa, afastando, portanto, os efeitos penais.</a:t>
            </a:r>
          </a:p>
          <a:p>
            <a:pPr algn="just"/>
            <a:endParaRPr lang="pt-BR" dirty="0"/>
          </a:p>
          <a:p>
            <a:endParaRPr lang="pt-BR" dirty="0"/>
          </a:p>
        </p:txBody>
      </p:sp>
    </p:spTree>
    <p:extLst>
      <p:ext uri="{BB962C8B-B14F-4D97-AF65-F5344CB8AC3E}">
        <p14:creationId xmlns:p14="http://schemas.microsoft.com/office/powerpoint/2010/main" val="1148610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 635.659 – Descriminalização do porte para uso</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algn="just"/>
            <a:r>
              <a:rPr lang="pt-BR" dirty="0" smtClean="0"/>
              <a:t>Três ministros votaram pela descriminalização do porte para uso da droga:</a:t>
            </a:r>
          </a:p>
          <a:p>
            <a:pPr algn="just"/>
            <a:endParaRPr lang="pt-BR" dirty="0"/>
          </a:p>
          <a:p>
            <a:pPr marL="342900" indent="-342900" algn="just">
              <a:buFontTx/>
              <a:buChar char="-"/>
            </a:pPr>
            <a:r>
              <a:rPr lang="pt-BR" b="1" dirty="0" smtClean="0"/>
              <a:t>Roberto Barroso </a:t>
            </a:r>
            <a:r>
              <a:rPr lang="pt-BR" dirty="0" smtClean="0"/>
              <a:t>- limitou </a:t>
            </a:r>
            <a:r>
              <a:rPr lang="pt-BR" dirty="0"/>
              <a:t>seu voto à descriminalização da droga objeto do RE e propôs que o porte de até 25 gramas de maconha ou a plantação de até seis plantas fêmeas sejam parâmetros de referência para diferenciar consumo e tráfico. Esses critérios valeriam até que o Congresso Nacional regulamentasse a matéria</a:t>
            </a:r>
            <a:r>
              <a:rPr lang="pt-BR" dirty="0" smtClean="0"/>
              <a:t>.</a:t>
            </a:r>
          </a:p>
          <a:p>
            <a:pPr marL="342900" indent="-342900" algn="just">
              <a:buFontTx/>
              <a:buChar char="-"/>
            </a:pPr>
            <a:endParaRPr lang="pt-BR" dirty="0"/>
          </a:p>
          <a:p>
            <a:pPr marL="342900" indent="-342900" algn="just">
              <a:buFontTx/>
              <a:buChar char="-"/>
            </a:pPr>
            <a:r>
              <a:rPr lang="pt-BR" b="1" dirty="0" err="1" smtClean="0"/>
              <a:t>Fachin</a:t>
            </a:r>
            <a:r>
              <a:rPr lang="pt-BR" dirty="0"/>
              <a:t> - se pronunciou pela declaração de inconstitucionalidade do artigo 28 da Lei 11.343/2006, que criminaliza o porte de drogas para consumo pessoal, restringindo seu voto à maconha, droga apreendida com o autor do recurso. </a:t>
            </a:r>
          </a:p>
        </p:txBody>
      </p:sp>
    </p:spTree>
    <p:extLst>
      <p:ext uri="{BB962C8B-B14F-4D97-AF65-F5344CB8AC3E}">
        <p14:creationId xmlns:p14="http://schemas.microsoft.com/office/powerpoint/2010/main" val="636476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Disposições Constitucionais</a:t>
            </a:r>
            <a:endParaRPr lang="pt-BR" dirty="0"/>
          </a:p>
        </p:txBody>
      </p:sp>
      <p:sp>
        <p:nvSpPr>
          <p:cNvPr id="3" name="Espaço Reservado para Conteúdo 2"/>
          <p:cNvSpPr>
            <a:spLocks noGrp="1"/>
          </p:cNvSpPr>
          <p:nvPr>
            <p:ph sz="quarter" idx="13"/>
          </p:nvPr>
        </p:nvSpPr>
        <p:spPr>
          <a:xfrm>
            <a:off x="457200" y="1600200"/>
            <a:ext cx="8229600" cy="4853136"/>
          </a:xfrm>
        </p:spPr>
        <p:txBody>
          <a:bodyPr>
            <a:normAutofit/>
          </a:bodyPr>
          <a:lstStyle/>
          <a:p>
            <a:pPr algn="just"/>
            <a:r>
              <a:rPr lang="pt-BR" dirty="0"/>
              <a:t>“Art. 144. (...)</a:t>
            </a:r>
          </a:p>
          <a:p>
            <a:pPr marL="0" indent="0" algn="just">
              <a:buNone/>
            </a:pPr>
            <a:r>
              <a:rPr lang="pt-BR" dirty="0"/>
              <a:t>	</a:t>
            </a:r>
          </a:p>
          <a:p>
            <a:pPr marL="0" indent="0" algn="just">
              <a:buNone/>
            </a:pPr>
            <a:r>
              <a:rPr lang="pt-BR" dirty="0"/>
              <a:t>	§ 1º. A polícia federal, instituída por lei como órgão permanente, organizado e mantido pela União e estruturado em carreira, destina-se a:</a:t>
            </a:r>
          </a:p>
          <a:p>
            <a:pPr marL="0" indent="0" algn="just">
              <a:buNone/>
            </a:pPr>
            <a:r>
              <a:rPr lang="pt-BR" dirty="0"/>
              <a:t>	(...)</a:t>
            </a:r>
          </a:p>
          <a:p>
            <a:pPr marL="0" indent="0" algn="just">
              <a:buNone/>
            </a:pPr>
            <a:r>
              <a:rPr lang="pt-BR" dirty="0"/>
              <a:t>	II - </a:t>
            </a:r>
            <a:r>
              <a:rPr lang="pt-BR" b="1" dirty="0"/>
              <a:t>prevenir e reprimir o tráfico ilícito de entorpecentes e drogas afins</a:t>
            </a:r>
            <a:r>
              <a:rPr lang="pt-BR" dirty="0"/>
              <a:t>, (...);”</a:t>
            </a:r>
          </a:p>
          <a:p>
            <a:pPr marL="0" indent="0" algn="just">
              <a:buNone/>
            </a:pPr>
            <a:endParaRPr lang="pt-BR" b="1" dirty="0"/>
          </a:p>
        </p:txBody>
      </p:sp>
    </p:spTree>
    <p:extLst>
      <p:ext uri="{BB962C8B-B14F-4D97-AF65-F5344CB8AC3E}">
        <p14:creationId xmlns:p14="http://schemas.microsoft.com/office/powerpoint/2010/main" val="3355609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Capítulo III</a:t>
            </a:r>
            <a:br>
              <a:rPr lang="pt-BR" dirty="0" smtClean="0"/>
            </a:br>
            <a:r>
              <a:rPr lang="pt-BR" dirty="0" smtClean="0"/>
              <a:t>Dos crimes e das penas</a:t>
            </a:r>
            <a:endParaRPr lang="pt-BR" dirty="0"/>
          </a:p>
        </p:txBody>
      </p:sp>
      <p:sp>
        <p:nvSpPr>
          <p:cNvPr id="3" name="Espaço Reservado para Conteúdo 2"/>
          <p:cNvSpPr>
            <a:spLocks noGrp="1"/>
          </p:cNvSpPr>
          <p:nvPr>
            <p:ph sz="quarter" idx="13"/>
          </p:nvPr>
        </p:nvSpPr>
        <p:spPr/>
        <p:txBody>
          <a:bodyPr/>
          <a:lstStyle/>
          <a:p>
            <a:pPr marL="0" indent="0" algn="just">
              <a:buNone/>
            </a:pPr>
            <a:r>
              <a:rPr lang="pt-BR" dirty="0"/>
              <a:t>Art. 27.  As penas previstas neste Capítulo </a:t>
            </a:r>
            <a:r>
              <a:rPr lang="pt-BR" b="1" dirty="0"/>
              <a:t>poderão ser aplicadas isolada ou cumulativamente, bem como substituídas a qualquer tempo, ouvidos o Ministério Público e o defensor</a:t>
            </a:r>
            <a:r>
              <a:rPr lang="pt-BR" b="1" dirty="0" smtClean="0"/>
              <a:t>.</a:t>
            </a:r>
          </a:p>
          <a:p>
            <a:pPr marL="0" indent="0" algn="just">
              <a:buNone/>
            </a:pPr>
            <a:endParaRPr lang="pt-BR" dirty="0"/>
          </a:p>
          <a:p>
            <a:pPr marL="342900" indent="-342900" algn="just"/>
            <a:r>
              <a:rPr lang="pt-BR" dirty="0" smtClean="0"/>
              <a:t>Em substituição à linha repressiva adotada anteriormente, a nova Lei de Drogas afasta a possibilidade de aplicação de pena privativa de liberdade ao crime de “porte de drogas para consumo pessoal”.</a:t>
            </a:r>
          </a:p>
          <a:p>
            <a:pPr marL="342900" indent="-342900" algn="just"/>
            <a:endParaRPr lang="pt-BR" dirty="0"/>
          </a:p>
          <a:p>
            <a:pPr marL="342900" indent="-342900" algn="just"/>
            <a:r>
              <a:rPr lang="pt-BR" dirty="0" smtClean="0"/>
              <a:t>Em síntese, trabalha-se com a ideia de que, em relação a esta conduta, o melhor caminho é a educação e não a prisão.</a:t>
            </a:r>
          </a:p>
          <a:p>
            <a:pPr marL="0" indent="0" algn="just">
              <a:buNone/>
            </a:pPr>
            <a:endParaRPr lang="pt-BR" dirty="0"/>
          </a:p>
        </p:txBody>
      </p:sp>
    </p:spTree>
    <p:extLst>
      <p:ext uri="{BB962C8B-B14F-4D97-AF65-F5344CB8AC3E}">
        <p14:creationId xmlns:p14="http://schemas.microsoft.com/office/powerpoint/2010/main" val="1165417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Porte de drogas para consumo pessoal – Lei anterior</a:t>
            </a:r>
            <a:endParaRPr lang="pt-BR" dirty="0"/>
          </a:p>
        </p:txBody>
      </p:sp>
      <p:sp>
        <p:nvSpPr>
          <p:cNvPr id="3" name="Espaço Reservado para Conteúdo 2"/>
          <p:cNvSpPr>
            <a:spLocks noGrp="1"/>
          </p:cNvSpPr>
          <p:nvPr>
            <p:ph sz="quarter" idx="13"/>
          </p:nvPr>
        </p:nvSpPr>
        <p:spPr/>
        <p:txBody>
          <a:bodyPr>
            <a:normAutofit/>
          </a:bodyPr>
          <a:lstStyle/>
          <a:p>
            <a:pPr marL="0" indent="0">
              <a:buNone/>
            </a:pPr>
            <a:r>
              <a:rPr lang="pt-BR" b="1" dirty="0" smtClean="0"/>
              <a:t>Lei 6.368/76 </a:t>
            </a:r>
            <a:r>
              <a:rPr lang="pt-BR" dirty="0" smtClean="0"/>
              <a:t>(Revogada pela 11.343/06)</a:t>
            </a:r>
          </a:p>
          <a:p>
            <a:endParaRPr lang="pt-BR" dirty="0" smtClean="0"/>
          </a:p>
          <a:p>
            <a:pPr marL="0" indent="0" algn="just">
              <a:buNone/>
            </a:pPr>
            <a:r>
              <a:rPr lang="pt-BR" b="1" dirty="0" smtClean="0"/>
              <a:t>Art</a:t>
            </a:r>
            <a:r>
              <a:rPr lang="pt-BR" b="1" dirty="0"/>
              <a:t>. 16. </a:t>
            </a:r>
            <a:r>
              <a:rPr lang="pt-BR" dirty="0"/>
              <a:t>Adquirir, guardar ou trazer consigo, para o uso próprio, substância entorpecente ou que determine dependência física ou psíquica, sem autorização ou em desacordo com determinação legal ou regulamentar</a:t>
            </a:r>
            <a:r>
              <a:rPr lang="pt-BR" dirty="0" smtClean="0"/>
              <a:t>:</a:t>
            </a:r>
          </a:p>
          <a:p>
            <a:pPr marL="0" indent="0" algn="just">
              <a:buNone/>
            </a:pPr>
            <a:endParaRPr lang="pt-BR" dirty="0"/>
          </a:p>
          <a:p>
            <a:pPr marL="0" indent="0" algn="just">
              <a:buNone/>
            </a:pPr>
            <a:r>
              <a:rPr lang="pt-BR" b="1" dirty="0" smtClean="0"/>
              <a:t>Pena </a:t>
            </a:r>
            <a:r>
              <a:rPr lang="pt-BR" b="1" dirty="0">
                <a:solidFill>
                  <a:srgbClr val="FF0000"/>
                </a:solidFill>
              </a:rPr>
              <a:t>- Detenção, de 6 (seis) meses a 2 (dois) anos</a:t>
            </a:r>
            <a:r>
              <a:rPr lang="pt-BR" b="1" dirty="0"/>
              <a:t>, e pagamento </a:t>
            </a:r>
            <a:r>
              <a:rPr lang="pt-BR" b="1" dirty="0" smtClean="0"/>
              <a:t>de </a:t>
            </a:r>
            <a:r>
              <a:rPr lang="pt-BR" b="1" dirty="0" smtClean="0">
                <a:solidFill>
                  <a:srgbClr val="FF0000"/>
                </a:solidFill>
              </a:rPr>
              <a:t>20 </a:t>
            </a:r>
            <a:r>
              <a:rPr lang="pt-BR" b="1" dirty="0">
                <a:solidFill>
                  <a:srgbClr val="FF0000"/>
                </a:solidFill>
              </a:rPr>
              <a:t>(vinte) a  50 (</a:t>
            </a:r>
            <a:r>
              <a:rPr lang="pt-BR" b="1" dirty="0" err="1">
                <a:solidFill>
                  <a:srgbClr val="FF0000"/>
                </a:solidFill>
              </a:rPr>
              <a:t>cinqüenta</a:t>
            </a:r>
            <a:r>
              <a:rPr lang="pt-BR" b="1" dirty="0">
                <a:solidFill>
                  <a:srgbClr val="FF0000"/>
                </a:solidFill>
              </a:rPr>
              <a:t>) dias-multa.</a:t>
            </a:r>
          </a:p>
          <a:p>
            <a:pPr marL="0" indent="0" algn="just">
              <a:buNone/>
            </a:pPr>
            <a:endParaRPr lang="pt-BR" dirty="0"/>
          </a:p>
        </p:txBody>
      </p:sp>
    </p:spTree>
    <p:extLst>
      <p:ext uri="{BB962C8B-B14F-4D97-AF65-F5344CB8AC3E}">
        <p14:creationId xmlns:p14="http://schemas.microsoft.com/office/powerpoint/2010/main" val="3353680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Porte de drogas para consumo pessoal</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lnSpcReduction="10000"/>
          </a:bodyPr>
          <a:lstStyle/>
          <a:p>
            <a:pPr marL="0" indent="0">
              <a:buNone/>
            </a:pPr>
            <a:r>
              <a:rPr lang="pt-BR" dirty="0" smtClean="0"/>
              <a:t>Lei 11.343/06</a:t>
            </a:r>
          </a:p>
          <a:p>
            <a:pPr marL="0" indent="0">
              <a:buNone/>
            </a:pPr>
            <a:endParaRPr lang="pt-BR" dirty="0" smtClean="0"/>
          </a:p>
          <a:p>
            <a:pPr marL="0" indent="0" algn="just">
              <a:buNone/>
            </a:pPr>
            <a:r>
              <a:rPr lang="pt-BR" sz="2800" b="1" dirty="0"/>
              <a:t>Art. 28.</a:t>
            </a:r>
            <a:r>
              <a:rPr lang="pt-BR" sz="2800" dirty="0"/>
              <a:t>  Quem </a:t>
            </a:r>
            <a:r>
              <a:rPr lang="pt-BR" sz="2800" b="1" dirty="0"/>
              <a:t>adquirir</a:t>
            </a:r>
            <a:r>
              <a:rPr lang="pt-BR" sz="2800" dirty="0"/>
              <a:t>, </a:t>
            </a:r>
            <a:r>
              <a:rPr lang="pt-BR" sz="2800" b="1" dirty="0"/>
              <a:t>guardar</a:t>
            </a:r>
            <a:r>
              <a:rPr lang="pt-BR" sz="2800" dirty="0"/>
              <a:t>, </a:t>
            </a:r>
            <a:r>
              <a:rPr lang="pt-BR" sz="2800" b="1" dirty="0"/>
              <a:t>tiver em depósito, transportar ou trouxer consigo</a:t>
            </a:r>
            <a:r>
              <a:rPr lang="pt-BR" sz="2800" dirty="0"/>
              <a:t>, </a:t>
            </a:r>
            <a:r>
              <a:rPr lang="pt-BR" sz="2800" dirty="0">
                <a:solidFill>
                  <a:srgbClr val="FF0000"/>
                </a:solidFill>
              </a:rPr>
              <a:t>para consumo pessoal</a:t>
            </a:r>
            <a:r>
              <a:rPr lang="pt-BR" sz="2800" dirty="0"/>
              <a:t>, drogas sem autorização ou em desacordo com determinação legal ou regulamentar será submetido às seguintes penas</a:t>
            </a:r>
            <a:r>
              <a:rPr lang="pt-BR" sz="2800" dirty="0" smtClean="0"/>
              <a:t>:</a:t>
            </a:r>
          </a:p>
          <a:p>
            <a:pPr marL="0" indent="0" algn="just">
              <a:buNone/>
            </a:pPr>
            <a:endParaRPr lang="pt-BR" sz="2800" dirty="0"/>
          </a:p>
          <a:p>
            <a:pPr marL="0" indent="0" algn="just">
              <a:buNone/>
            </a:pPr>
            <a:r>
              <a:rPr lang="pt-BR" sz="2800" b="1" dirty="0"/>
              <a:t>I - advertência sobre os efeitos das drogas;</a:t>
            </a:r>
          </a:p>
          <a:p>
            <a:pPr marL="0" indent="0" algn="just">
              <a:buNone/>
            </a:pPr>
            <a:r>
              <a:rPr lang="pt-BR" sz="2800" b="1" dirty="0"/>
              <a:t>II - prestação de serviços à comunidade;</a:t>
            </a:r>
          </a:p>
          <a:p>
            <a:pPr marL="0" indent="0" algn="just">
              <a:buNone/>
            </a:pPr>
            <a:r>
              <a:rPr lang="pt-BR" sz="2800" b="1" dirty="0"/>
              <a:t>III - medida educativa de comparecimento a programa ou curso educativo.</a:t>
            </a:r>
          </a:p>
          <a:p>
            <a:pPr marL="0" indent="0">
              <a:buNone/>
            </a:pPr>
            <a:endParaRPr lang="pt-BR" dirty="0"/>
          </a:p>
        </p:txBody>
      </p:sp>
    </p:spTree>
    <p:extLst>
      <p:ext uri="{BB962C8B-B14F-4D97-AF65-F5344CB8AC3E}">
        <p14:creationId xmlns:p14="http://schemas.microsoft.com/office/powerpoint/2010/main" val="3992028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DECRETO-LEI Nº 3.914, DE 9 DE DEZEMBRO DE </a:t>
            </a:r>
            <a:r>
              <a:rPr lang="pt-BR" sz="2800" dirty="0" smtClean="0"/>
              <a:t>1941.</a:t>
            </a:r>
            <a:br>
              <a:rPr lang="pt-BR" sz="2800" dirty="0" smtClean="0"/>
            </a:br>
            <a:r>
              <a:rPr lang="pt-BR" sz="2800" dirty="0" smtClean="0"/>
              <a:t>Lei de introdução ao Código Penal</a:t>
            </a:r>
            <a:endParaRPr lang="pt-BR" sz="2800" dirty="0"/>
          </a:p>
        </p:txBody>
      </p:sp>
      <p:sp>
        <p:nvSpPr>
          <p:cNvPr id="3" name="Espaço Reservado para Conteúdo 2"/>
          <p:cNvSpPr>
            <a:spLocks noGrp="1"/>
          </p:cNvSpPr>
          <p:nvPr>
            <p:ph sz="quarter" idx="13"/>
          </p:nvPr>
        </p:nvSpPr>
        <p:spPr/>
        <p:txBody>
          <a:bodyPr/>
          <a:lstStyle/>
          <a:p>
            <a:endParaRPr lang="pt-BR" dirty="0" smtClean="0"/>
          </a:p>
          <a:p>
            <a:pPr algn="just"/>
            <a:r>
              <a:rPr lang="pt-BR" dirty="0" err="1"/>
              <a:t>Art</a:t>
            </a:r>
            <a:r>
              <a:rPr lang="pt-BR" dirty="0"/>
              <a:t> 1º Considera-se </a:t>
            </a:r>
            <a:r>
              <a:rPr lang="pt-BR" b="1" dirty="0"/>
              <a:t>crime</a:t>
            </a:r>
            <a:r>
              <a:rPr lang="pt-BR" dirty="0"/>
              <a:t> a infração penal que a lei comina</a:t>
            </a:r>
            <a:r>
              <a:rPr lang="pt-BR" b="1" dirty="0"/>
              <a:t> pena de reclusão ou de detenção</a:t>
            </a:r>
            <a:r>
              <a:rPr lang="pt-BR" dirty="0"/>
              <a:t>, quer </a:t>
            </a:r>
            <a:r>
              <a:rPr lang="pt-BR" b="1" dirty="0"/>
              <a:t>isoladamente</a:t>
            </a:r>
            <a:r>
              <a:rPr lang="pt-BR" dirty="0"/>
              <a:t>, quer </a:t>
            </a:r>
            <a:r>
              <a:rPr lang="pt-BR" b="1" dirty="0"/>
              <a:t>alternativa ou cumulativamente</a:t>
            </a:r>
            <a:r>
              <a:rPr lang="pt-BR" dirty="0"/>
              <a:t> </a:t>
            </a:r>
            <a:r>
              <a:rPr lang="pt-BR" b="1" dirty="0"/>
              <a:t>com a pena de multa</a:t>
            </a:r>
            <a:r>
              <a:rPr lang="pt-BR" dirty="0"/>
              <a:t>; </a:t>
            </a:r>
            <a:r>
              <a:rPr lang="pt-BR" b="1" dirty="0"/>
              <a:t>contravenção</a:t>
            </a:r>
            <a:r>
              <a:rPr lang="pt-BR" dirty="0"/>
              <a:t>, a infração penal a que a lei comina, </a:t>
            </a:r>
            <a:r>
              <a:rPr lang="pt-BR" b="1" dirty="0"/>
              <a:t>isoladamente</a:t>
            </a:r>
            <a:r>
              <a:rPr lang="pt-BR" dirty="0"/>
              <a:t>, pena de </a:t>
            </a:r>
            <a:r>
              <a:rPr lang="pt-BR" b="1" dirty="0"/>
              <a:t>prisão simples</a:t>
            </a:r>
            <a:r>
              <a:rPr lang="pt-BR" dirty="0"/>
              <a:t> </a:t>
            </a:r>
            <a:r>
              <a:rPr lang="pt-BR" dirty="0">
                <a:solidFill>
                  <a:srgbClr val="FF0000"/>
                </a:solidFill>
              </a:rPr>
              <a:t>ou</a:t>
            </a:r>
            <a:r>
              <a:rPr lang="pt-BR" dirty="0"/>
              <a:t> de </a:t>
            </a:r>
            <a:r>
              <a:rPr lang="pt-BR" b="1" dirty="0"/>
              <a:t>multa</a:t>
            </a:r>
            <a:r>
              <a:rPr lang="pt-BR" dirty="0"/>
              <a:t>, </a:t>
            </a:r>
            <a:r>
              <a:rPr lang="pt-BR" b="1" dirty="0"/>
              <a:t>ou </a:t>
            </a:r>
            <a:r>
              <a:rPr lang="pt-BR" b="1" dirty="0" smtClean="0"/>
              <a:t>ambas,</a:t>
            </a:r>
            <a:r>
              <a:rPr lang="pt-BR" dirty="0" smtClean="0"/>
              <a:t> </a:t>
            </a:r>
            <a:r>
              <a:rPr lang="pt-BR" b="1" dirty="0"/>
              <a:t>alternativa</a:t>
            </a:r>
            <a:r>
              <a:rPr lang="pt-BR" dirty="0"/>
              <a:t> ou </a:t>
            </a:r>
            <a:r>
              <a:rPr lang="pt-BR" b="1" dirty="0"/>
              <a:t>cumulativamente</a:t>
            </a:r>
            <a:r>
              <a:rPr lang="pt-BR" dirty="0"/>
              <a:t>. </a:t>
            </a:r>
          </a:p>
        </p:txBody>
      </p:sp>
    </p:spTree>
    <p:extLst>
      <p:ext uri="{BB962C8B-B14F-4D97-AF65-F5344CB8AC3E}">
        <p14:creationId xmlns:p14="http://schemas.microsoft.com/office/powerpoint/2010/main" val="2545981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Natureza Jurídica do art. 28, L. 11.343/06</a:t>
            </a:r>
            <a:endParaRPr lang="pt-BR" dirty="0"/>
          </a:p>
        </p:txBody>
      </p:sp>
      <p:sp>
        <p:nvSpPr>
          <p:cNvPr id="3" name="Espaço Reservado para Conteúdo 2"/>
          <p:cNvSpPr>
            <a:spLocks noGrp="1"/>
          </p:cNvSpPr>
          <p:nvPr>
            <p:ph sz="quarter" idx="13"/>
          </p:nvPr>
        </p:nvSpPr>
        <p:spPr/>
        <p:txBody>
          <a:bodyPr/>
          <a:lstStyle/>
          <a:p>
            <a:pPr marL="457200" indent="-457200" algn="just">
              <a:buAutoNum type="alphaLcParenR"/>
            </a:pPr>
            <a:r>
              <a:rPr lang="pt-BR" b="1" dirty="0" smtClean="0"/>
              <a:t>Descriminalização formal e transformação em infração penal </a:t>
            </a:r>
            <a:r>
              <a:rPr lang="pt-BR" b="1" i="1" dirty="0" smtClean="0"/>
              <a:t>sui generis</a:t>
            </a:r>
            <a:r>
              <a:rPr lang="pt-BR" b="1" dirty="0" smtClean="0"/>
              <a:t> (LFG) </a:t>
            </a:r>
            <a:r>
              <a:rPr lang="pt-BR" dirty="0" smtClean="0"/>
              <a:t>– O porte para uso pessoal não mais pode ser considerado como “crime”, passando a funcionar como uma infração penal </a:t>
            </a:r>
            <a:r>
              <a:rPr lang="pt-BR" i="1" dirty="0" smtClean="0"/>
              <a:t>sui generis</a:t>
            </a:r>
            <a:r>
              <a:rPr lang="pt-BR" dirty="0" smtClean="0"/>
              <a:t> de menor potencial ofensivo. A descriminalização formal ocorre quando retira-se o caráter criminoso do fato, mas não o retira do campo do direito penal.</a:t>
            </a:r>
          </a:p>
          <a:p>
            <a:pPr marL="457200" indent="-457200" algn="just">
              <a:buAutoNum type="alphaLcParenR"/>
            </a:pPr>
            <a:endParaRPr lang="pt-BR" dirty="0"/>
          </a:p>
          <a:p>
            <a:pPr marL="457200" indent="-457200" algn="just">
              <a:buAutoNum type="alphaLcParenR"/>
            </a:pPr>
            <a:r>
              <a:rPr lang="pt-BR" b="1" dirty="0" smtClean="0"/>
              <a:t>Descriminalização substancial e transformação em  infração do Direito judicial sancionador</a:t>
            </a:r>
            <a:r>
              <a:rPr lang="pt-BR" dirty="0"/>
              <a:t> </a:t>
            </a:r>
            <a:r>
              <a:rPr lang="pt-BR" dirty="0" smtClean="0"/>
              <a:t>– </a:t>
            </a:r>
            <a:r>
              <a:rPr lang="pt-BR" i="1" dirty="0" smtClean="0"/>
              <a:t>Abolitio Criminis</a:t>
            </a:r>
            <a:r>
              <a:rPr lang="pt-BR" dirty="0" smtClean="0"/>
              <a:t>.</a:t>
            </a:r>
          </a:p>
          <a:p>
            <a:pPr marL="457200" indent="-457200" algn="just">
              <a:buAutoNum type="alphaLcParenR"/>
            </a:pPr>
            <a:endParaRPr lang="pt-BR" dirty="0"/>
          </a:p>
          <a:p>
            <a:pPr marL="457200" indent="-457200" algn="just">
              <a:buAutoNum type="alphaLcParenR"/>
            </a:pPr>
            <a:r>
              <a:rPr lang="pt-BR" b="1" dirty="0" smtClean="0"/>
              <a:t>Despenalização e manutenção do </a:t>
            </a:r>
            <a:r>
              <a:rPr lang="pt-BR" b="1" i="1" dirty="0" smtClean="0"/>
              <a:t>status</a:t>
            </a:r>
            <a:r>
              <a:rPr lang="pt-BR" b="1" dirty="0" smtClean="0"/>
              <a:t> de crime </a:t>
            </a:r>
            <a:r>
              <a:rPr lang="pt-BR" dirty="0" smtClean="0"/>
              <a:t>– </a:t>
            </a:r>
            <a:r>
              <a:rPr lang="pt-BR" dirty="0" smtClean="0">
                <a:solidFill>
                  <a:srgbClr val="FF0000"/>
                </a:solidFill>
              </a:rPr>
              <a:t>Art. 5º, XLVI</a:t>
            </a:r>
            <a:r>
              <a:rPr lang="pt-BR" dirty="0" smtClean="0"/>
              <a:t>; Consequência: Reincidência (</a:t>
            </a:r>
            <a:r>
              <a:rPr lang="pt-BR" dirty="0" err="1" smtClean="0"/>
              <a:t>arts</a:t>
            </a:r>
            <a:r>
              <a:rPr lang="pt-BR" dirty="0" smtClean="0"/>
              <a:t>. 63 e 64, CP.); Falta grave na execução penal (Art. 52, LEP); etc.</a:t>
            </a:r>
            <a:endParaRPr lang="pt-BR" dirty="0"/>
          </a:p>
        </p:txBody>
      </p:sp>
    </p:spTree>
    <p:extLst>
      <p:ext uri="{BB962C8B-B14F-4D97-AF65-F5344CB8AC3E}">
        <p14:creationId xmlns:p14="http://schemas.microsoft.com/office/powerpoint/2010/main" val="1488082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43408"/>
            <a:ext cx="8591550" cy="1066801"/>
          </a:xfrm>
        </p:spPr>
        <p:txBody>
          <a:bodyPr/>
          <a:lstStyle/>
          <a:p>
            <a:r>
              <a:rPr lang="pt-BR" dirty="0" smtClean="0"/>
              <a:t>Natureza Jurídica do art. 28, L. 11.343/06</a:t>
            </a:r>
            <a:endParaRPr lang="pt-BR" dirty="0"/>
          </a:p>
        </p:txBody>
      </p:sp>
      <p:sp>
        <p:nvSpPr>
          <p:cNvPr id="3" name="Espaço Reservado para Conteúdo 2"/>
          <p:cNvSpPr>
            <a:spLocks noGrp="1"/>
          </p:cNvSpPr>
          <p:nvPr>
            <p:ph sz="quarter" idx="13"/>
          </p:nvPr>
        </p:nvSpPr>
        <p:spPr>
          <a:xfrm>
            <a:off x="274320" y="908720"/>
            <a:ext cx="8595360" cy="5949280"/>
          </a:xfrm>
        </p:spPr>
        <p:txBody>
          <a:bodyPr>
            <a:noAutofit/>
          </a:bodyPr>
          <a:lstStyle/>
          <a:p>
            <a:pPr marL="0" indent="0" algn="just">
              <a:buNone/>
            </a:pPr>
            <a:r>
              <a:rPr lang="pt-BR" sz="2400" dirty="0"/>
              <a:t>EMENTA:I. Posse de droga para consumo pessoal: (art. 28 da L. 11.343/06 - nova lei de drogas): </a:t>
            </a:r>
            <a:r>
              <a:rPr lang="pt-BR" sz="2400" b="1" dirty="0"/>
              <a:t>natureza jurídica de crime. </a:t>
            </a:r>
            <a:r>
              <a:rPr lang="pt-BR" sz="2400" dirty="0"/>
              <a:t>1. O art. 1º da LICP - que se limita a estabelecer um critério que permite distinguir quando se está diante de um crime ou de uma contravenção - </a:t>
            </a:r>
            <a:r>
              <a:rPr lang="pt-BR" sz="2400" b="1" dirty="0"/>
              <a:t>não obsta a que lei ordinária superveniente adote outros critérios gerais de distinção, ou estabeleça para determinado crime - como o fez o art. 28 da L. 11.343/06 - pena diversa da privação ou restrição da liberdade, a qual constitui somente uma das opções constitucionais passíveis de adoção pela lei incriminadora </a:t>
            </a:r>
            <a:r>
              <a:rPr lang="pt-BR" sz="2400" dirty="0"/>
              <a:t>(CF/88, art. 5º, XLVI e XLVII). 2. Não se pode, na interpretação da L. 11.343/06, partir de um pressuposto desapreço do legislador pelo "rigor técnico", que o teria levado inadvertidamente a incluir as infrações relativas ao usuário de drogas em um capítulo denominado "Dos Crimes e das Penas", só a ele referentes. (L. 11.343/06, Título III, Capítulo III, </a:t>
            </a:r>
            <a:r>
              <a:rPr lang="pt-BR" sz="2400" dirty="0" err="1"/>
              <a:t>arts</a:t>
            </a:r>
            <a:r>
              <a:rPr lang="pt-BR" sz="2400" dirty="0"/>
              <a:t>. 27/30). </a:t>
            </a:r>
            <a:r>
              <a:rPr lang="pt-BR" sz="2400" dirty="0" smtClean="0"/>
              <a:t>(Cont..)</a:t>
            </a:r>
            <a:endParaRPr lang="pt-BR" sz="2400" b="1" dirty="0"/>
          </a:p>
        </p:txBody>
      </p:sp>
    </p:spTree>
    <p:extLst>
      <p:ext uri="{BB962C8B-B14F-4D97-AF65-F5344CB8AC3E}">
        <p14:creationId xmlns:p14="http://schemas.microsoft.com/office/powerpoint/2010/main" val="969570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43408"/>
            <a:ext cx="8591550" cy="1066801"/>
          </a:xfrm>
        </p:spPr>
        <p:txBody>
          <a:bodyPr/>
          <a:lstStyle/>
          <a:p>
            <a:r>
              <a:rPr lang="pt-BR" dirty="0" smtClean="0"/>
              <a:t>Natureza Jurídica do art. 28, L. 11.343/06</a:t>
            </a:r>
            <a:endParaRPr lang="pt-BR" dirty="0"/>
          </a:p>
        </p:txBody>
      </p:sp>
      <p:sp>
        <p:nvSpPr>
          <p:cNvPr id="3" name="Espaço Reservado para Conteúdo 2"/>
          <p:cNvSpPr>
            <a:spLocks noGrp="1"/>
          </p:cNvSpPr>
          <p:nvPr>
            <p:ph sz="quarter" idx="13"/>
          </p:nvPr>
        </p:nvSpPr>
        <p:spPr>
          <a:xfrm>
            <a:off x="274320" y="908720"/>
            <a:ext cx="8595360" cy="5949280"/>
          </a:xfrm>
        </p:spPr>
        <p:txBody>
          <a:bodyPr>
            <a:noAutofit/>
          </a:bodyPr>
          <a:lstStyle/>
          <a:p>
            <a:pPr marL="0" indent="0" algn="just">
              <a:buNone/>
            </a:pPr>
            <a:r>
              <a:rPr lang="pt-BR" sz="2400" dirty="0"/>
              <a:t>3. Ao uso da expressão "reincidência", também não se pode emprestar um sentido "popular", especialmente porque, em linha de princípio, somente disposição expressa em contrário na L. 11.343/06 afastaria a regra geral do C. Penal (</a:t>
            </a:r>
            <a:r>
              <a:rPr lang="pt-BR" sz="2400" dirty="0" err="1"/>
              <a:t>C.Penal</a:t>
            </a:r>
            <a:r>
              <a:rPr lang="pt-BR" sz="2400" dirty="0"/>
              <a:t>, art. 12). 4. Soma-se a tudo a previsão, como regra geral, ao processo de infrações atribuídas ao usuário de drogas, do rito estabelecido para os crimes de menor potencial ofensivo, possibilitando até mesmo a proposta de aplicação imediata da pena de que trata o art. 76 da L. 9.099/95 (art. 48, §§ 1º e 5º), bem como a disciplina da prescrição segundo as regras do art. 107 e seguintes do C. Penal (L. 11.343, art. 30). </a:t>
            </a:r>
            <a:r>
              <a:rPr lang="pt-BR" sz="2400" b="1" dirty="0"/>
              <a:t>6. Ocorrência, pois, de "</a:t>
            </a:r>
            <a:r>
              <a:rPr lang="pt-BR" sz="2400" b="1" u="sng" dirty="0"/>
              <a:t>despenalização</a:t>
            </a:r>
            <a:r>
              <a:rPr lang="pt-BR" sz="2400" b="1" dirty="0"/>
              <a:t>", entendida como exclusão, para o tipo, das penas privativas de liberdade. </a:t>
            </a:r>
            <a:r>
              <a:rPr lang="pt-BR" sz="2400" dirty="0"/>
              <a:t/>
            </a:r>
            <a:br>
              <a:rPr lang="pt-BR" sz="2400" dirty="0"/>
            </a:br>
            <a:r>
              <a:rPr lang="pt-BR" sz="1800" dirty="0"/>
              <a:t>(RE 430105 QO, Relator(a):  Min. SEPÚLVEDA PERTENCE, Primeira Turma, julgado em 13/02/2007, DJe-004 DIVULG 26-04-2007 PUBLIC 27-04-2007 DJ 27-04-2007 PP-00069 EMENT VOL-02273-04 PP-00729 RB v. 19, n. 523, 2007, p. 17-21 RT v. 96, n. 863, 2007, p. 516-523) </a:t>
            </a:r>
            <a:endParaRPr lang="pt-BR" sz="2400" dirty="0"/>
          </a:p>
          <a:p>
            <a:pPr marL="0" indent="0">
              <a:buNone/>
            </a:pPr>
            <a:endParaRPr lang="pt-BR" sz="2400" b="1" dirty="0"/>
          </a:p>
          <a:p>
            <a:pPr marL="0" indent="0" algn="just">
              <a:buNone/>
            </a:pPr>
            <a:endParaRPr lang="pt-BR" sz="2400" b="1" dirty="0"/>
          </a:p>
        </p:txBody>
      </p:sp>
    </p:spTree>
    <p:extLst>
      <p:ext uri="{BB962C8B-B14F-4D97-AF65-F5344CB8AC3E}">
        <p14:creationId xmlns:p14="http://schemas.microsoft.com/office/powerpoint/2010/main" val="2469403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Porte de drogas para consumo pessoal</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lnSpcReduction="10000"/>
          </a:bodyPr>
          <a:lstStyle/>
          <a:p>
            <a:pPr marL="0" indent="0">
              <a:buNone/>
            </a:pPr>
            <a:r>
              <a:rPr lang="pt-BR" dirty="0" smtClean="0"/>
              <a:t>Lei 11.343/06</a:t>
            </a:r>
          </a:p>
          <a:p>
            <a:pPr marL="0" indent="0">
              <a:buNone/>
            </a:pPr>
            <a:endParaRPr lang="pt-BR" dirty="0" smtClean="0"/>
          </a:p>
          <a:p>
            <a:pPr marL="0" indent="0" algn="just">
              <a:buNone/>
            </a:pPr>
            <a:r>
              <a:rPr lang="pt-BR" sz="2800" b="1" dirty="0"/>
              <a:t>Art. 28.</a:t>
            </a:r>
            <a:r>
              <a:rPr lang="pt-BR" sz="2800" dirty="0"/>
              <a:t>  Quem </a:t>
            </a:r>
            <a:r>
              <a:rPr lang="pt-BR" sz="2800" b="1" dirty="0"/>
              <a:t>adquirir</a:t>
            </a:r>
            <a:r>
              <a:rPr lang="pt-BR" sz="2800" dirty="0"/>
              <a:t>, </a:t>
            </a:r>
            <a:r>
              <a:rPr lang="pt-BR" sz="2800" b="1" dirty="0"/>
              <a:t>guardar</a:t>
            </a:r>
            <a:r>
              <a:rPr lang="pt-BR" sz="2800" dirty="0"/>
              <a:t>, </a:t>
            </a:r>
            <a:r>
              <a:rPr lang="pt-BR" sz="2800" b="1" dirty="0"/>
              <a:t>tiver em depósito, transportar ou trouxer consigo</a:t>
            </a:r>
            <a:r>
              <a:rPr lang="pt-BR" sz="2800" dirty="0"/>
              <a:t>, </a:t>
            </a:r>
            <a:r>
              <a:rPr lang="pt-BR" sz="2800" dirty="0">
                <a:solidFill>
                  <a:srgbClr val="FF0000"/>
                </a:solidFill>
              </a:rPr>
              <a:t>para consumo pessoal</a:t>
            </a:r>
            <a:r>
              <a:rPr lang="pt-BR" sz="2800" dirty="0"/>
              <a:t>, drogas sem autorização ou em desacordo com determinação legal ou regulamentar será submetido às seguintes penas</a:t>
            </a:r>
            <a:r>
              <a:rPr lang="pt-BR" sz="2800" dirty="0" smtClean="0"/>
              <a:t>:</a:t>
            </a:r>
          </a:p>
          <a:p>
            <a:pPr marL="0" indent="0" algn="just">
              <a:buNone/>
            </a:pPr>
            <a:endParaRPr lang="pt-BR" sz="2800" dirty="0"/>
          </a:p>
          <a:p>
            <a:pPr marL="0" indent="0" algn="just">
              <a:buNone/>
            </a:pPr>
            <a:r>
              <a:rPr lang="pt-BR" sz="2800" dirty="0"/>
              <a:t>I - advertência sobre os efeitos das drogas;</a:t>
            </a:r>
          </a:p>
          <a:p>
            <a:pPr marL="0" indent="0" algn="just">
              <a:buNone/>
            </a:pPr>
            <a:r>
              <a:rPr lang="pt-BR" sz="2800" dirty="0"/>
              <a:t>II - prestação de serviços à comunidade;</a:t>
            </a:r>
          </a:p>
          <a:p>
            <a:pPr marL="0" indent="0" algn="just">
              <a:buNone/>
            </a:pPr>
            <a:r>
              <a:rPr lang="pt-BR" sz="2800" dirty="0"/>
              <a:t>III - medida educativa de comparecimento a programa ou curso educativo.</a:t>
            </a:r>
          </a:p>
          <a:p>
            <a:pPr marL="0" indent="0">
              <a:buNone/>
            </a:pPr>
            <a:endParaRPr lang="pt-BR" dirty="0"/>
          </a:p>
        </p:txBody>
      </p:sp>
    </p:spTree>
    <p:extLst>
      <p:ext uri="{BB962C8B-B14F-4D97-AF65-F5344CB8AC3E}">
        <p14:creationId xmlns:p14="http://schemas.microsoft.com/office/powerpoint/2010/main" val="4091200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28, L. 11.343/06</a:t>
            </a:r>
            <a:endParaRPr lang="pt-BR" dirty="0"/>
          </a:p>
        </p:txBody>
      </p:sp>
      <p:sp>
        <p:nvSpPr>
          <p:cNvPr id="3" name="Espaço Reservado para Conteúdo 2"/>
          <p:cNvSpPr>
            <a:spLocks noGrp="1"/>
          </p:cNvSpPr>
          <p:nvPr>
            <p:ph sz="quarter" idx="13"/>
          </p:nvPr>
        </p:nvSpPr>
        <p:spPr>
          <a:xfrm>
            <a:off x="274320" y="1298448"/>
            <a:ext cx="8595360" cy="5559552"/>
          </a:xfrm>
        </p:spPr>
        <p:txBody>
          <a:bodyPr/>
          <a:lstStyle/>
          <a:p>
            <a:pPr algn="just"/>
            <a:r>
              <a:rPr lang="pt-BR" b="1" dirty="0" smtClean="0"/>
              <a:t>Sujeitos</a:t>
            </a:r>
            <a:r>
              <a:rPr lang="pt-BR" dirty="0" smtClean="0"/>
              <a:t>: </a:t>
            </a:r>
          </a:p>
          <a:p>
            <a:pPr marL="0" indent="0" algn="just">
              <a:buNone/>
            </a:pPr>
            <a:r>
              <a:rPr lang="pt-BR" dirty="0" smtClean="0"/>
              <a:t>Ativo – Qualquer pessoa. Crime comum.</a:t>
            </a:r>
          </a:p>
          <a:p>
            <a:pPr marL="0" indent="0" algn="just">
              <a:buNone/>
            </a:pPr>
            <a:r>
              <a:rPr lang="pt-BR" dirty="0" smtClean="0"/>
              <a:t>Passivo – A coletividade. </a:t>
            </a:r>
          </a:p>
          <a:p>
            <a:pPr algn="just"/>
            <a:endParaRPr lang="pt-BR" b="1" dirty="0"/>
          </a:p>
          <a:p>
            <a:pPr algn="just"/>
            <a:r>
              <a:rPr lang="pt-BR" b="1" dirty="0" smtClean="0"/>
              <a:t>Bem jurídico tutelado</a:t>
            </a:r>
            <a:r>
              <a:rPr lang="pt-BR" dirty="0" smtClean="0"/>
              <a:t>: Saúde pública. Trata-se de crime de perigo abstrato. Parte da doutrina entende que os crimes de perigo abstrato ofendem o princípio da lesividade (</a:t>
            </a:r>
            <a:r>
              <a:rPr lang="pt-BR" i="1" dirty="0" err="1"/>
              <a:t>nullum</a:t>
            </a:r>
            <a:r>
              <a:rPr lang="pt-BR" i="1" dirty="0"/>
              <a:t> </a:t>
            </a:r>
            <a:r>
              <a:rPr lang="pt-BR" i="1" dirty="0" err="1"/>
              <a:t>crimen</a:t>
            </a:r>
            <a:r>
              <a:rPr lang="pt-BR" i="1" dirty="0"/>
              <a:t> </a:t>
            </a:r>
            <a:r>
              <a:rPr lang="pt-BR" i="1" dirty="0" err="1"/>
              <a:t>sine</a:t>
            </a:r>
            <a:r>
              <a:rPr lang="pt-BR" i="1" dirty="0"/>
              <a:t> </a:t>
            </a:r>
            <a:r>
              <a:rPr lang="pt-BR" i="1" dirty="0" err="1" smtClean="0"/>
              <a:t>iniuria</a:t>
            </a:r>
            <a:r>
              <a:rPr lang="pt-BR" i="1" dirty="0" smtClean="0"/>
              <a:t>)</a:t>
            </a:r>
            <a:r>
              <a:rPr lang="pt-BR" dirty="0" smtClean="0"/>
              <a:t>.</a:t>
            </a:r>
          </a:p>
          <a:p>
            <a:pPr algn="just"/>
            <a:endParaRPr lang="pt-BR" dirty="0" smtClean="0"/>
          </a:p>
          <a:p>
            <a:pPr algn="just"/>
            <a:r>
              <a:rPr lang="pt-BR" b="1" dirty="0" smtClean="0"/>
              <a:t>Elemento subjetivo:</a:t>
            </a:r>
            <a:r>
              <a:rPr lang="pt-BR" dirty="0" smtClean="0"/>
              <a:t> Dolo – consciência e vontade de praticar uma das condutas previstas no art. 28 da L. 11.343/06.</a:t>
            </a:r>
          </a:p>
          <a:p>
            <a:pPr marL="0" indent="0" algn="just">
              <a:buNone/>
            </a:pPr>
            <a:r>
              <a:rPr lang="pt-BR" dirty="0" smtClean="0"/>
              <a:t>Intenção especial do agente: </a:t>
            </a:r>
            <a:r>
              <a:rPr lang="pt-BR" dirty="0" smtClean="0">
                <a:solidFill>
                  <a:srgbClr val="FF0000"/>
                </a:solidFill>
              </a:rPr>
              <a:t>“para consumo próprio”.</a:t>
            </a:r>
            <a:endParaRPr lang="pt-BR" dirty="0" smtClean="0">
              <a:solidFill>
                <a:schemeClr val="tx1"/>
              </a:solidFill>
            </a:endParaRPr>
          </a:p>
          <a:p>
            <a:pPr marL="0" indent="0" algn="just">
              <a:buNone/>
            </a:pPr>
            <a:endParaRPr lang="pt-BR" dirty="0">
              <a:solidFill>
                <a:schemeClr val="tx1"/>
              </a:solidFill>
            </a:endParaRPr>
          </a:p>
          <a:p>
            <a:pPr marL="342900" indent="-342900" algn="just"/>
            <a:r>
              <a:rPr lang="pt-BR" b="1" dirty="0" smtClean="0">
                <a:solidFill>
                  <a:schemeClr val="tx1"/>
                </a:solidFill>
              </a:rPr>
              <a:t>Consumação e tentativa</a:t>
            </a:r>
            <a:endParaRPr lang="pt-BR" b="1" dirty="0" smtClean="0">
              <a:solidFill>
                <a:srgbClr val="FF0000"/>
              </a:solidFill>
            </a:endParaRPr>
          </a:p>
          <a:p>
            <a:pPr algn="just"/>
            <a:endParaRPr lang="pt-BR" dirty="0"/>
          </a:p>
          <a:p>
            <a:pPr algn="just"/>
            <a:endParaRPr lang="pt-BR" dirty="0" smtClean="0"/>
          </a:p>
          <a:p>
            <a:pPr algn="just"/>
            <a:endParaRPr lang="pt-BR" dirty="0"/>
          </a:p>
          <a:p>
            <a:pPr algn="just"/>
            <a:endParaRPr lang="pt-BR" dirty="0"/>
          </a:p>
        </p:txBody>
      </p:sp>
    </p:spTree>
    <p:extLst>
      <p:ext uri="{BB962C8B-B14F-4D97-AF65-F5344CB8AC3E}">
        <p14:creationId xmlns:p14="http://schemas.microsoft.com/office/powerpoint/2010/main" val="351432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28, L. 11.343/06</a:t>
            </a:r>
            <a:endParaRPr lang="pt-BR" dirty="0"/>
          </a:p>
        </p:txBody>
      </p:sp>
      <p:sp>
        <p:nvSpPr>
          <p:cNvPr id="3" name="Espaço Reservado para Conteúdo 2"/>
          <p:cNvSpPr>
            <a:spLocks noGrp="1"/>
          </p:cNvSpPr>
          <p:nvPr>
            <p:ph sz="quarter" idx="13"/>
          </p:nvPr>
        </p:nvSpPr>
        <p:spPr/>
        <p:txBody>
          <a:bodyPr/>
          <a:lstStyle/>
          <a:p>
            <a:pPr algn="just"/>
            <a:r>
              <a:rPr lang="pt-BR" b="1" dirty="0" smtClean="0"/>
              <a:t>Condutas típicas</a:t>
            </a:r>
            <a:r>
              <a:rPr lang="pt-BR" dirty="0" smtClean="0"/>
              <a:t> (tipo </a:t>
            </a:r>
            <a:r>
              <a:rPr lang="pt-BR" dirty="0"/>
              <a:t>misto </a:t>
            </a:r>
            <a:r>
              <a:rPr lang="pt-BR" dirty="0" smtClean="0"/>
              <a:t>alternativo)</a:t>
            </a:r>
          </a:p>
          <a:p>
            <a:pPr algn="just"/>
            <a:endParaRPr lang="pt-BR" dirty="0" smtClean="0"/>
          </a:p>
          <a:p>
            <a:pPr marL="342900" indent="-342900" algn="just">
              <a:buFontTx/>
              <a:buChar char="-"/>
            </a:pPr>
            <a:r>
              <a:rPr lang="pt-BR" b="1" dirty="0" smtClean="0"/>
              <a:t>Adquirir</a:t>
            </a:r>
            <a:r>
              <a:rPr lang="pt-BR" dirty="0" smtClean="0"/>
              <a:t>: Obtenção da propriedade da droga de maneira onerosa ou gratuita. Não importa a forma de aquisição. (Crime instantâneo)</a:t>
            </a:r>
          </a:p>
          <a:p>
            <a:pPr marL="342900" indent="-342900" algn="just">
              <a:buFontTx/>
              <a:buChar char="-"/>
            </a:pPr>
            <a:r>
              <a:rPr lang="pt-BR" b="1" dirty="0" smtClean="0"/>
              <a:t>Guardar</a:t>
            </a:r>
            <a:r>
              <a:rPr lang="pt-BR" dirty="0" smtClean="0"/>
              <a:t>: tomar conta da droga, protegendo-a, tendo-a sob vigilância. Ter a droga escondida. (Crime permanente)</a:t>
            </a:r>
          </a:p>
          <a:p>
            <a:pPr marL="342900" indent="-342900" algn="just">
              <a:buFontTx/>
              <a:buChar char="-"/>
            </a:pPr>
            <a:r>
              <a:rPr lang="pt-BR" b="1" dirty="0" smtClean="0"/>
              <a:t>Ter em depósito: </a:t>
            </a:r>
            <a:r>
              <a:rPr lang="pt-BR" dirty="0" smtClean="0"/>
              <a:t>Manter a droga sob controle, sob imediato alcance e disponibilidade. A droga em depósito pode ser exposta ou não ao público. </a:t>
            </a:r>
            <a:r>
              <a:rPr lang="pt-BR" dirty="0"/>
              <a:t>(Crime permanente)</a:t>
            </a:r>
            <a:endParaRPr lang="pt-BR" dirty="0" smtClean="0"/>
          </a:p>
          <a:p>
            <a:pPr marL="342900" indent="-342900" algn="just">
              <a:buFontTx/>
              <a:buChar char="-"/>
            </a:pPr>
            <a:r>
              <a:rPr lang="pt-BR" b="1" dirty="0" smtClean="0"/>
              <a:t>Trazer consigo: </a:t>
            </a:r>
            <a:r>
              <a:rPr lang="pt-BR" dirty="0" smtClean="0"/>
              <a:t>Portar a droga; transportar junto ao corpo.</a:t>
            </a:r>
          </a:p>
          <a:p>
            <a:pPr marL="342900" indent="-342900" algn="just">
              <a:buFontTx/>
              <a:buChar char="-"/>
            </a:pPr>
            <a:r>
              <a:rPr lang="pt-BR" b="1" dirty="0" smtClean="0"/>
              <a:t>Transportar: </a:t>
            </a:r>
            <a:r>
              <a:rPr lang="pt-BR" dirty="0" smtClean="0"/>
              <a:t>Levar de um lugar para o outro por meio não pessoal (Crime permanente).</a:t>
            </a:r>
            <a:endParaRPr lang="pt-BR" b="1" dirty="0" smtClean="0"/>
          </a:p>
          <a:p>
            <a:pPr algn="just"/>
            <a:endParaRPr lang="pt-BR" dirty="0"/>
          </a:p>
          <a:p>
            <a:pPr algn="just"/>
            <a:endParaRPr lang="pt-BR" dirty="0"/>
          </a:p>
        </p:txBody>
      </p:sp>
    </p:spTree>
    <p:extLst>
      <p:ext uri="{BB962C8B-B14F-4D97-AF65-F5344CB8AC3E}">
        <p14:creationId xmlns:p14="http://schemas.microsoft.com/office/powerpoint/2010/main" val="4240342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Disposições Constitucionais</a:t>
            </a:r>
            <a:endParaRPr lang="pt-BR" dirty="0"/>
          </a:p>
        </p:txBody>
      </p:sp>
      <p:sp>
        <p:nvSpPr>
          <p:cNvPr id="3" name="Espaço Reservado para Conteúdo 2"/>
          <p:cNvSpPr>
            <a:spLocks noGrp="1"/>
          </p:cNvSpPr>
          <p:nvPr>
            <p:ph sz="quarter" idx="13"/>
          </p:nvPr>
        </p:nvSpPr>
        <p:spPr>
          <a:xfrm>
            <a:off x="457200" y="1600200"/>
            <a:ext cx="8229600" cy="4853136"/>
          </a:xfrm>
        </p:spPr>
        <p:txBody>
          <a:bodyPr>
            <a:normAutofit/>
          </a:bodyPr>
          <a:lstStyle/>
          <a:p>
            <a:pPr algn="just"/>
            <a:r>
              <a:rPr lang="pt-BR" dirty="0" smtClean="0"/>
              <a:t>Art</a:t>
            </a:r>
            <a:r>
              <a:rPr lang="pt-BR" dirty="0"/>
              <a:t>. 227, §3º, VII - </a:t>
            </a:r>
            <a:r>
              <a:rPr lang="pt-BR" dirty="0" smtClean="0"/>
              <a:t>É </a:t>
            </a:r>
            <a:r>
              <a:rPr lang="pt-BR" dirty="0"/>
              <a:t>dever da família, da sociedade e do Estado assegurar à criança, ao adolescente e ao jovem, com absoluta prioridade,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a:t>
            </a:r>
            <a:r>
              <a:rPr lang="pt-BR" dirty="0" smtClean="0"/>
              <a:t>.</a:t>
            </a:r>
          </a:p>
          <a:p>
            <a:pPr marL="0" indent="0" algn="just">
              <a:buNone/>
            </a:pPr>
            <a:endParaRPr lang="pt-BR" dirty="0" smtClean="0"/>
          </a:p>
          <a:p>
            <a:pPr marL="0" indent="0" algn="just">
              <a:buNone/>
            </a:pPr>
            <a:r>
              <a:rPr lang="pt-BR" dirty="0" smtClean="0"/>
              <a:t>§ </a:t>
            </a:r>
            <a:r>
              <a:rPr lang="pt-BR" dirty="0"/>
              <a:t>3º O direito a proteção especial abrangerá os seguintes aspectos</a:t>
            </a:r>
            <a:r>
              <a:rPr lang="pt-BR" dirty="0" smtClean="0"/>
              <a:t>:</a:t>
            </a:r>
          </a:p>
          <a:p>
            <a:pPr marL="0" indent="0" algn="just">
              <a:buNone/>
            </a:pPr>
            <a:r>
              <a:rPr lang="pt-BR" b="1" dirty="0"/>
              <a:t>VII - programas de prevenção e atendimento especializado à criança, ao adolescente e ao jovem dependente de entorpecentes e drogas afins.</a:t>
            </a:r>
          </a:p>
        </p:txBody>
      </p:sp>
    </p:spTree>
    <p:extLst>
      <p:ext uri="{BB962C8B-B14F-4D97-AF65-F5344CB8AC3E}">
        <p14:creationId xmlns:p14="http://schemas.microsoft.com/office/powerpoint/2010/main" val="3828534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Distinção do porte de drogas para consumo pessoal e o tráfico de drogas</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lnSpcReduction="10000"/>
          </a:bodyPr>
          <a:lstStyle/>
          <a:p>
            <a:endParaRPr lang="pt-BR" dirty="0" smtClean="0"/>
          </a:p>
          <a:p>
            <a:pPr marL="457200" indent="-457200" algn="just">
              <a:buAutoNum type="alphaLcParenR"/>
            </a:pPr>
            <a:r>
              <a:rPr lang="pt-BR" b="1" dirty="0" smtClean="0"/>
              <a:t>Sistema de quantificação legal:</a:t>
            </a:r>
            <a:r>
              <a:rPr lang="pt-BR" dirty="0" smtClean="0"/>
              <a:t> É fixado uma quantidade entendida como suficiente para caracterização exclusiva do consumo. Se a droga apreendida com o agente não ultrapassar o </a:t>
            </a:r>
            <a:r>
              <a:rPr lang="pt-BR" i="1" dirty="0" smtClean="0"/>
              <a:t>quantum</a:t>
            </a:r>
            <a:r>
              <a:rPr lang="pt-BR" dirty="0" smtClean="0"/>
              <a:t> legal, restará caracterizado objetivamente o crime de porte de drogas para consumo pessoal;</a:t>
            </a:r>
          </a:p>
          <a:p>
            <a:pPr marL="457200" indent="-457200" algn="just">
              <a:buAutoNum type="alphaLcParenR"/>
            </a:pPr>
            <a:endParaRPr lang="pt-BR" b="1" dirty="0"/>
          </a:p>
          <a:p>
            <a:pPr marL="457200" indent="-457200" algn="just">
              <a:buAutoNum type="alphaLcParenR"/>
            </a:pPr>
            <a:r>
              <a:rPr lang="pt-BR" b="1" dirty="0" smtClean="0"/>
              <a:t>Sistema da quantificação judicial:</a:t>
            </a:r>
            <a:r>
              <a:rPr lang="pt-BR" dirty="0" smtClean="0"/>
              <a:t> Incumbe ao juiz analisar as circunstâncias fáticas do caso concreto e decidir se se trata de porte de drogas para consumo pessoal ou tráfico de drogas.</a:t>
            </a:r>
          </a:p>
          <a:p>
            <a:pPr marL="0" indent="0" algn="just">
              <a:buNone/>
            </a:pPr>
            <a:endParaRPr lang="pt-BR" b="1" dirty="0"/>
          </a:p>
          <a:p>
            <a:pPr marL="0" indent="0" algn="just">
              <a:buNone/>
            </a:pPr>
            <a:r>
              <a:rPr lang="pt-BR" b="1" dirty="0" smtClean="0"/>
              <a:t>- Art. 28, § </a:t>
            </a:r>
            <a:r>
              <a:rPr lang="pt-BR" b="1" dirty="0"/>
              <a:t>2</a:t>
            </a:r>
            <a:r>
              <a:rPr lang="pt-BR" b="1" u="sng" baseline="30000" dirty="0"/>
              <a:t>o</a:t>
            </a:r>
            <a:r>
              <a:rPr lang="pt-BR" b="1" dirty="0"/>
              <a:t> </a:t>
            </a:r>
            <a:r>
              <a:rPr lang="pt-BR" b="1" dirty="0" smtClean="0"/>
              <a:t>-</a:t>
            </a:r>
            <a:r>
              <a:rPr lang="pt-BR" dirty="0" smtClean="0"/>
              <a:t> </a:t>
            </a:r>
            <a:r>
              <a:rPr lang="pt-BR" dirty="0"/>
              <a:t>Para determinar se a droga destinava-se a consumo pessoal, o juiz </a:t>
            </a:r>
            <a:r>
              <a:rPr lang="pt-BR" b="1" dirty="0"/>
              <a:t>atenderá à </a:t>
            </a:r>
            <a:r>
              <a:rPr lang="pt-BR" b="1" dirty="0">
                <a:solidFill>
                  <a:srgbClr val="FF0000"/>
                </a:solidFill>
              </a:rPr>
              <a:t>natureza e à quantidade </a:t>
            </a:r>
            <a:r>
              <a:rPr lang="pt-BR" b="1" dirty="0"/>
              <a:t>da substância apreendida</a:t>
            </a:r>
            <a:r>
              <a:rPr lang="pt-BR" dirty="0"/>
              <a:t>, </a:t>
            </a:r>
            <a:r>
              <a:rPr lang="pt-BR" b="1" dirty="0"/>
              <a:t>ao </a:t>
            </a:r>
            <a:r>
              <a:rPr lang="pt-BR" b="1" dirty="0">
                <a:solidFill>
                  <a:srgbClr val="FF0000"/>
                </a:solidFill>
              </a:rPr>
              <a:t>local e às condições em que se desenvolveu a ação</a:t>
            </a:r>
            <a:r>
              <a:rPr lang="pt-BR" dirty="0"/>
              <a:t>, às </a:t>
            </a:r>
            <a:r>
              <a:rPr lang="pt-BR" b="1" dirty="0">
                <a:solidFill>
                  <a:srgbClr val="FF0000"/>
                </a:solidFill>
              </a:rPr>
              <a:t>circunstâncias sociais e pessoais</a:t>
            </a:r>
            <a:r>
              <a:rPr lang="pt-BR" dirty="0"/>
              <a:t>, bem como à </a:t>
            </a:r>
            <a:r>
              <a:rPr lang="pt-BR" b="1" dirty="0">
                <a:solidFill>
                  <a:srgbClr val="FF0000"/>
                </a:solidFill>
              </a:rPr>
              <a:t>conduta e aos antecedentes do agente</a:t>
            </a:r>
            <a:r>
              <a:rPr lang="pt-BR" dirty="0" smtClean="0"/>
              <a:t>. (Direito penal do Autor?)</a:t>
            </a:r>
            <a:endParaRPr lang="pt-BR" b="1" dirty="0"/>
          </a:p>
        </p:txBody>
      </p:sp>
    </p:spTree>
    <p:extLst>
      <p:ext uri="{BB962C8B-B14F-4D97-AF65-F5344CB8AC3E}">
        <p14:creationId xmlns:p14="http://schemas.microsoft.com/office/powerpoint/2010/main" val="37262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Distinção do porte de drogas para consumo pessoal e o tráfico de drogas</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endParaRPr lang="pt-BR" dirty="0" smtClean="0"/>
          </a:p>
          <a:p>
            <a:pPr algn="just"/>
            <a:r>
              <a:rPr lang="pt-BR" dirty="0" smtClean="0"/>
              <a:t>“Astutamente”, o legislador inseriu os parâmetros de tipificação da conduta no art. 28 e não no art. 33 (tráfico), podendo parecer que se não for provado que a droga era para consumo pessoal, o correto enquadramento seria o de tráfico de drogas.</a:t>
            </a:r>
          </a:p>
          <a:p>
            <a:pPr algn="just"/>
            <a:endParaRPr lang="pt-BR" b="1" dirty="0"/>
          </a:p>
          <a:p>
            <a:pPr algn="just"/>
            <a:r>
              <a:rPr lang="pt-BR" b="1" i="1" dirty="0" smtClean="0"/>
              <a:t>IN DUBIO PRO REO</a:t>
            </a:r>
            <a:r>
              <a:rPr lang="pt-BR" b="1" dirty="0" smtClean="0"/>
              <a:t> – </a:t>
            </a:r>
            <a:r>
              <a:rPr lang="pt-BR" dirty="0" smtClean="0"/>
              <a:t>Não é uma simples regra de apreciação das provas, mas deve ser utilizado no momento da valoração das provas: na dúvida, as provas devem ser interpretadas em benefício do acusado.</a:t>
            </a:r>
          </a:p>
          <a:p>
            <a:pPr algn="just"/>
            <a:endParaRPr lang="pt-BR" b="1" i="1" dirty="0"/>
          </a:p>
          <a:p>
            <a:pPr algn="just"/>
            <a:r>
              <a:rPr lang="pt-BR" b="1" dirty="0" smtClean="0"/>
              <a:t>ÔNUS DA PROVA – </a:t>
            </a:r>
            <a:r>
              <a:rPr lang="pt-BR" dirty="0" smtClean="0"/>
              <a:t>Como consequência, se o MP imputa a alguém a prática do crime de tráfico de drogas, recai sobre ele o ônus de comprovar tal alegação. O acusado não possui o ônus de provar que a substância apreendida era para consumo pessoal.</a:t>
            </a:r>
            <a:endParaRPr lang="pt-BR" b="1" dirty="0" smtClean="0"/>
          </a:p>
        </p:txBody>
      </p:sp>
    </p:spTree>
    <p:extLst>
      <p:ext uri="{BB962C8B-B14F-4D97-AF65-F5344CB8AC3E}">
        <p14:creationId xmlns:p14="http://schemas.microsoft.com/office/powerpoint/2010/main" val="3495853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Distinção do porte de drogas para consumo pessoal e o tráfico de drogas</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fontScale="92500"/>
          </a:bodyPr>
          <a:lstStyle/>
          <a:p>
            <a:pPr algn="just"/>
            <a:r>
              <a:rPr lang="pt-BR" dirty="0" err="1"/>
              <a:t>Janderson</a:t>
            </a:r>
            <a:r>
              <a:rPr lang="pt-BR" dirty="0"/>
              <a:t> foi preso nas redondezas do morro do Salgueiro na cidade onde reside (São Gonçalo/RJ) ao acabar de comprar </a:t>
            </a:r>
            <a:r>
              <a:rPr lang="pt-BR" b="1" dirty="0"/>
              <a:t>7,8 gramas</a:t>
            </a:r>
            <a:r>
              <a:rPr lang="pt-BR" dirty="0"/>
              <a:t> de cocaína para seu consumo. No ato de abordagem pela política militar não ofereceu resistência e prontamente afirmou que teria droga na mochila que carregava, ato contínuo os policiais militares o conduziram para delegacia de polícia civil com circunscrição correspondente</a:t>
            </a:r>
            <a:r>
              <a:rPr lang="pt-BR" dirty="0" smtClean="0"/>
              <a:t>.</a:t>
            </a:r>
          </a:p>
          <a:p>
            <a:pPr algn="just"/>
            <a:endParaRPr lang="pt-BR" b="1" dirty="0"/>
          </a:p>
          <a:p>
            <a:pPr algn="just"/>
            <a:r>
              <a:rPr lang="pt-BR" dirty="0" err="1"/>
              <a:t>Janderson</a:t>
            </a:r>
            <a:r>
              <a:rPr lang="pt-BR" dirty="0"/>
              <a:t> foi autuado pelo delegado de polícia como traficante de drogas. Se a autoridade policial tivesse atentando ao depoimento dos policias bem como à folha de antecedentes criminais, que não tinha anotações, poderia ter feito justiça. Poderia ainda tomar conhecimento de que o acusado possui trabalho e residência fixos; é casado; há comprovantes de internação para tratamento de dependência química; recebera o salário no dia em que adquiriu a droga, havendo comprovante através de extrato bancário do saque de toda quantia horas antes da prisão. Ou seja, todas as evidências de consumo ao invés da mercancia.</a:t>
            </a:r>
            <a:endParaRPr lang="pt-BR" b="1" dirty="0"/>
          </a:p>
        </p:txBody>
      </p:sp>
    </p:spTree>
    <p:extLst>
      <p:ext uri="{BB962C8B-B14F-4D97-AF65-F5344CB8AC3E}">
        <p14:creationId xmlns:p14="http://schemas.microsoft.com/office/powerpoint/2010/main" val="17696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Distinção do porte de drogas para consumo pessoal e o tráfico de drogas</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pPr algn="just"/>
            <a:r>
              <a:rPr lang="pt-BR" dirty="0"/>
              <a:t>Enquanto o auto da prisão em flagrante era enviado para o promotor de justiça e juiz se manifestarem acerca da legalidade e necessidade da prisão, </a:t>
            </a:r>
            <a:r>
              <a:rPr lang="pt-BR" dirty="0" err="1"/>
              <a:t>Janderson</a:t>
            </a:r>
            <a:r>
              <a:rPr lang="pt-BR" dirty="0"/>
              <a:t> já estava no complexo penitenciário de </a:t>
            </a:r>
            <a:r>
              <a:rPr lang="pt-BR" dirty="0" err="1"/>
              <a:t>Gericinó</a:t>
            </a:r>
            <a:r>
              <a:rPr lang="pt-BR" dirty="0"/>
              <a:t> (Bangu). Quando enfim chega a vez do promotor de justiça reparar o erro, ele “despacha”, à mão, nos autos (fls.22), </a:t>
            </a:r>
            <a:r>
              <a:rPr lang="pt-BR" i="1" dirty="0"/>
              <a:t>in </a:t>
            </a:r>
            <a:r>
              <a:rPr lang="pt-BR" i="1" dirty="0" err="1"/>
              <a:t>verbis</a:t>
            </a:r>
            <a:r>
              <a:rPr lang="pt-BR" dirty="0"/>
              <a:t>: </a:t>
            </a:r>
            <a:r>
              <a:rPr lang="pt-BR" i="1" dirty="0"/>
              <a:t>Pela conversão do flagrante em prisão preventiva (</a:t>
            </a:r>
            <a:r>
              <a:rPr lang="pt-BR" i="1" dirty="0" err="1"/>
              <a:t>art</a:t>
            </a:r>
            <a:r>
              <a:rPr lang="pt-BR" i="1" dirty="0"/>
              <a:t> 313, I, CPP). </a:t>
            </a:r>
            <a:r>
              <a:rPr lang="pt-BR" i="1" dirty="0" err="1"/>
              <a:t>Janderson</a:t>
            </a:r>
            <a:r>
              <a:rPr lang="pt-BR" i="1" dirty="0"/>
              <a:t> estava em atitude suspeita, trazendo droga, em tese, para venda. Deve ficar preso, pois a ordem pública está abalada com a venda da droga.</a:t>
            </a:r>
            <a:r>
              <a:rPr lang="pt-BR" dirty="0"/>
              <a:t> Mais a frente no processo a Juíza concedeu liberdade provisória, analisando </a:t>
            </a:r>
            <a:r>
              <a:rPr lang="pt-BR" dirty="0" err="1"/>
              <a:t>justamento</a:t>
            </a:r>
            <a:r>
              <a:rPr lang="pt-BR" dirty="0"/>
              <a:t> a determinação do artigo 28, §2º da lei de drogas. Resultado final, </a:t>
            </a:r>
            <a:r>
              <a:rPr lang="pt-BR" dirty="0" err="1"/>
              <a:t>Janderson</a:t>
            </a:r>
            <a:r>
              <a:rPr lang="pt-BR" dirty="0"/>
              <a:t> ficou quase dois longos meses preso e, após a liberdade provisória, ainda se defende da acusação de tráfico</a:t>
            </a:r>
            <a:r>
              <a:rPr lang="pt-BR" dirty="0" smtClean="0"/>
              <a:t>.</a:t>
            </a:r>
          </a:p>
          <a:p>
            <a:r>
              <a:rPr lang="pt-BR" b="1" dirty="0" smtClean="0"/>
              <a:t>Segunda Vara Criminal de São Gonçalo/RJ - </a:t>
            </a:r>
            <a:r>
              <a:rPr lang="pt-BR" dirty="0"/>
              <a:t>0026774-02.2013.8.19.0004</a:t>
            </a:r>
            <a:endParaRPr lang="pt-BR" b="1" dirty="0"/>
          </a:p>
        </p:txBody>
      </p:sp>
    </p:spTree>
    <p:extLst>
      <p:ext uri="{BB962C8B-B14F-4D97-AF65-F5344CB8AC3E}">
        <p14:creationId xmlns:p14="http://schemas.microsoft.com/office/powerpoint/2010/main" val="900061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Atipicidade do uso de drogas</a:t>
            </a:r>
            <a:endParaRPr lang="pt-BR" dirty="0"/>
          </a:p>
        </p:txBody>
      </p:sp>
      <p:sp>
        <p:nvSpPr>
          <p:cNvPr id="3" name="Espaço Reservado para Conteúdo 2"/>
          <p:cNvSpPr>
            <a:spLocks noGrp="1"/>
          </p:cNvSpPr>
          <p:nvPr>
            <p:ph sz="quarter" idx="13"/>
          </p:nvPr>
        </p:nvSpPr>
        <p:spPr/>
        <p:txBody>
          <a:bodyPr/>
          <a:lstStyle/>
          <a:p>
            <a:pPr algn="just"/>
            <a:r>
              <a:rPr lang="pt-BR" dirty="0" smtClean="0"/>
              <a:t>Dentre os verbos nucleares do art. 28, da L. 11.343/06, não consta a conduta de mero uso da droga.</a:t>
            </a:r>
          </a:p>
          <a:p>
            <a:pPr algn="just"/>
            <a:endParaRPr lang="pt-BR" dirty="0"/>
          </a:p>
          <a:p>
            <a:pPr algn="just"/>
            <a:r>
              <a:rPr lang="pt-BR" dirty="0" smtClean="0"/>
              <a:t>Em regra, se o indivíduo é flagrado usando uma substância entorpecente, deverá responder pelo crime de porte de droga para uso pessoal e não pelo </a:t>
            </a:r>
            <a:r>
              <a:rPr lang="pt-BR" b="1" dirty="0" smtClean="0"/>
              <a:t>uso</a:t>
            </a:r>
            <a:r>
              <a:rPr lang="pt-BR" dirty="0" smtClean="0"/>
              <a:t> em si.</a:t>
            </a:r>
          </a:p>
          <a:p>
            <a:pPr algn="just"/>
            <a:endParaRPr lang="pt-BR" dirty="0"/>
          </a:p>
          <a:p>
            <a:pPr algn="just"/>
            <a:r>
              <a:rPr lang="pt-BR" dirty="0" smtClean="0"/>
              <a:t>A presunção da conduta anterior ao uso não pode ser utilizada. Para que haja o crime, </a:t>
            </a:r>
            <a:r>
              <a:rPr lang="pt-BR" u="sng" dirty="0" smtClean="0"/>
              <a:t>deve haver a apreensão da droga</a:t>
            </a:r>
            <a:r>
              <a:rPr lang="pt-BR" dirty="0" smtClean="0"/>
              <a:t>, em posse do agente, e submissão do material a exame toxicológico.</a:t>
            </a:r>
          </a:p>
          <a:p>
            <a:pPr algn="just"/>
            <a:endParaRPr lang="pt-BR" dirty="0"/>
          </a:p>
          <a:p>
            <a:pPr lvl="0" algn="just"/>
            <a:r>
              <a:rPr lang="pt-BR" b="1" dirty="0"/>
              <a:t>E o sujeito que porta droga com a finalidade de destruí-la?</a:t>
            </a:r>
            <a:r>
              <a:rPr lang="pt-BR" dirty="0"/>
              <a:t> </a:t>
            </a:r>
          </a:p>
        </p:txBody>
      </p:sp>
    </p:spTree>
    <p:extLst>
      <p:ext uri="{BB962C8B-B14F-4D97-AF65-F5344CB8AC3E}">
        <p14:creationId xmlns:p14="http://schemas.microsoft.com/office/powerpoint/2010/main" val="1914300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Princípio da insignificância</a:t>
            </a:r>
            <a:endParaRPr lang="pt-BR" dirty="0"/>
          </a:p>
        </p:txBody>
      </p:sp>
      <p:sp>
        <p:nvSpPr>
          <p:cNvPr id="3" name="Espaço Reservado para Conteúdo 2"/>
          <p:cNvSpPr>
            <a:spLocks noGrp="1"/>
          </p:cNvSpPr>
          <p:nvPr>
            <p:ph sz="quarter" idx="13"/>
          </p:nvPr>
        </p:nvSpPr>
        <p:spPr/>
        <p:txBody>
          <a:bodyPr/>
          <a:lstStyle/>
          <a:p>
            <a:pPr marL="0" indent="0">
              <a:buNone/>
            </a:pPr>
            <a:endParaRPr lang="pt-BR" dirty="0" smtClean="0"/>
          </a:p>
          <a:p>
            <a:pPr marL="457200" indent="-457200">
              <a:buAutoNum type="alphaLcParenR"/>
            </a:pPr>
            <a:r>
              <a:rPr lang="pt-BR" dirty="0" smtClean="0"/>
              <a:t>Mínima ofensividade da conduta;</a:t>
            </a:r>
          </a:p>
          <a:p>
            <a:pPr marL="457200" indent="-457200">
              <a:buAutoNum type="alphaLcParenR"/>
            </a:pPr>
            <a:endParaRPr lang="pt-BR" dirty="0"/>
          </a:p>
          <a:p>
            <a:pPr marL="457200" indent="-457200">
              <a:buAutoNum type="alphaLcParenR"/>
            </a:pPr>
            <a:r>
              <a:rPr lang="pt-BR" dirty="0" smtClean="0"/>
              <a:t>Ausência de periculosidade social da ação;</a:t>
            </a:r>
          </a:p>
          <a:p>
            <a:pPr marL="457200" indent="-457200">
              <a:buAutoNum type="alphaLcParenR"/>
            </a:pPr>
            <a:endParaRPr lang="pt-BR" dirty="0"/>
          </a:p>
          <a:p>
            <a:pPr marL="457200" indent="-457200">
              <a:buAutoNum type="alphaLcParenR"/>
            </a:pPr>
            <a:r>
              <a:rPr lang="pt-BR" dirty="0" smtClean="0"/>
              <a:t>Reduzido grau de reprovabilidade do comportamento;</a:t>
            </a:r>
          </a:p>
          <a:p>
            <a:pPr marL="457200" indent="-457200">
              <a:buAutoNum type="alphaLcParenR"/>
            </a:pPr>
            <a:endParaRPr lang="pt-BR" dirty="0"/>
          </a:p>
          <a:p>
            <a:pPr marL="457200" indent="-457200">
              <a:buAutoNum type="alphaLcParenR"/>
            </a:pPr>
            <a:r>
              <a:rPr lang="pt-BR" dirty="0" smtClean="0"/>
              <a:t>Inexpressividade da lesão jurídica.</a:t>
            </a:r>
          </a:p>
        </p:txBody>
      </p:sp>
    </p:spTree>
    <p:extLst>
      <p:ext uri="{BB962C8B-B14F-4D97-AF65-F5344CB8AC3E}">
        <p14:creationId xmlns:p14="http://schemas.microsoft.com/office/powerpoint/2010/main" val="335036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Princípio da insignificância</a:t>
            </a:r>
            <a:endParaRPr lang="pt-BR" dirty="0"/>
          </a:p>
        </p:txBody>
      </p:sp>
      <p:sp>
        <p:nvSpPr>
          <p:cNvPr id="3" name="Espaço Reservado para Conteúdo 2"/>
          <p:cNvSpPr>
            <a:spLocks noGrp="1"/>
          </p:cNvSpPr>
          <p:nvPr>
            <p:ph sz="quarter" idx="13"/>
          </p:nvPr>
        </p:nvSpPr>
        <p:spPr/>
        <p:txBody>
          <a:bodyPr/>
          <a:lstStyle/>
          <a:p>
            <a:endParaRPr lang="pt-BR" dirty="0" smtClean="0"/>
          </a:p>
          <a:p>
            <a:pPr algn="just"/>
            <a:r>
              <a:rPr lang="pt-BR" b="1" dirty="0" smtClean="0"/>
              <a:t>Impossível a incidência: </a:t>
            </a:r>
            <a:r>
              <a:rPr lang="pt-BR" dirty="0" smtClean="0"/>
              <a:t>a pequena quantidade de entorpecente é característica própria do tipo de porte para consumo pessoal, assim, não afasta a tipicidade da conduta. (STJ HC 158.955/RS, de 2011; 158.938/RS de 2011; RHC 35.920/DF, de 20/05/2014). Outrossim, por tratar-se de crime de perigo presumido, há sempre a potencialidade ofensiva à coletividade na conduta (ou seja, há sempre a presença da periculosidade social da ação).</a:t>
            </a:r>
          </a:p>
          <a:p>
            <a:pPr algn="just"/>
            <a:endParaRPr lang="pt-BR" dirty="0"/>
          </a:p>
          <a:p>
            <a:pPr algn="just"/>
            <a:r>
              <a:rPr lang="pt-BR" b="1" dirty="0" smtClean="0"/>
              <a:t>Possível a incidência:</a:t>
            </a:r>
            <a:r>
              <a:rPr lang="pt-BR" dirty="0" smtClean="0"/>
              <a:t> A primeira turma do STF já reconheceu a possibilidade em alguns casos, como no HC 110.475/SC, de 14/03/2012, desde que ínfima a quantidade de droga apreendida com o usuário – </a:t>
            </a:r>
            <a:r>
              <a:rPr lang="pt-BR" i="1" dirty="0" smtClean="0"/>
              <a:t>in </a:t>
            </a:r>
            <a:r>
              <a:rPr lang="pt-BR" i="1" dirty="0" err="1" smtClean="0"/>
              <a:t>casu</a:t>
            </a:r>
            <a:r>
              <a:rPr lang="pt-BR" dirty="0" smtClean="0"/>
              <a:t>, 0,6g de maconha.</a:t>
            </a:r>
            <a:endParaRPr lang="pt-BR" b="1" dirty="0"/>
          </a:p>
        </p:txBody>
      </p:sp>
    </p:spTree>
    <p:extLst>
      <p:ext uri="{BB962C8B-B14F-4D97-AF65-F5344CB8AC3E}">
        <p14:creationId xmlns:p14="http://schemas.microsoft.com/office/powerpoint/2010/main" val="1839775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Art. 28, §1º</a:t>
            </a:r>
            <a:endParaRPr lang="pt-BR" dirty="0"/>
          </a:p>
        </p:txBody>
      </p:sp>
      <p:sp>
        <p:nvSpPr>
          <p:cNvPr id="3" name="Espaço Reservado para Conteúdo 2"/>
          <p:cNvSpPr>
            <a:spLocks noGrp="1"/>
          </p:cNvSpPr>
          <p:nvPr>
            <p:ph sz="quarter" idx="13"/>
          </p:nvPr>
        </p:nvSpPr>
        <p:spPr/>
        <p:txBody>
          <a:bodyPr/>
          <a:lstStyle/>
          <a:p>
            <a:pPr marL="0" indent="0" algn="just">
              <a:buNone/>
            </a:pPr>
            <a:r>
              <a:rPr lang="pt-BR" dirty="0"/>
              <a:t>§ 1</a:t>
            </a:r>
            <a:r>
              <a:rPr lang="pt-BR" u="sng" baseline="30000" dirty="0"/>
              <a:t>o</a:t>
            </a:r>
            <a:r>
              <a:rPr lang="pt-BR" dirty="0"/>
              <a:t>  </a:t>
            </a:r>
            <a:r>
              <a:rPr lang="pt-BR" b="1" dirty="0"/>
              <a:t>Às mesmas medidas submete-se</a:t>
            </a:r>
            <a:r>
              <a:rPr lang="pt-BR" dirty="0"/>
              <a:t> quem, </a:t>
            </a:r>
            <a:r>
              <a:rPr lang="pt-BR" b="1" dirty="0">
                <a:solidFill>
                  <a:srgbClr val="FF0000"/>
                </a:solidFill>
              </a:rPr>
              <a:t>para seu consumo </a:t>
            </a:r>
            <a:r>
              <a:rPr lang="pt-BR" b="1" dirty="0"/>
              <a:t>pessoal</a:t>
            </a:r>
            <a:r>
              <a:rPr lang="pt-BR" dirty="0"/>
              <a:t>, </a:t>
            </a:r>
            <a:r>
              <a:rPr lang="pt-BR" b="1" dirty="0"/>
              <a:t>semeia </a:t>
            </a:r>
            <a:r>
              <a:rPr lang="pt-BR" dirty="0"/>
              <a:t>(*lança sementes),</a:t>
            </a:r>
            <a:r>
              <a:rPr lang="pt-BR" b="1" dirty="0"/>
              <a:t> cultiva </a:t>
            </a:r>
            <a:r>
              <a:rPr lang="pt-BR" dirty="0"/>
              <a:t>(*conserva, cuida)</a:t>
            </a:r>
            <a:r>
              <a:rPr lang="pt-BR" b="1" dirty="0"/>
              <a:t> </a:t>
            </a:r>
            <a:r>
              <a:rPr lang="pt-BR" dirty="0"/>
              <a:t>ou</a:t>
            </a:r>
            <a:r>
              <a:rPr lang="pt-BR" b="1" dirty="0"/>
              <a:t> colhe </a:t>
            </a:r>
            <a:r>
              <a:rPr lang="pt-BR" dirty="0"/>
              <a:t>(apanha, pega, recolhe) </a:t>
            </a:r>
            <a:r>
              <a:rPr lang="pt-BR" b="1" dirty="0"/>
              <a:t>plantas destinadas à preparação de </a:t>
            </a:r>
            <a:r>
              <a:rPr lang="pt-BR" b="1" dirty="0">
                <a:solidFill>
                  <a:srgbClr val="FF0000"/>
                </a:solidFill>
              </a:rPr>
              <a:t>pequena quantidade </a:t>
            </a:r>
            <a:r>
              <a:rPr lang="pt-BR" b="1" dirty="0"/>
              <a:t>de </a:t>
            </a:r>
            <a:r>
              <a:rPr lang="pt-BR" b="1" u="sng" dirty="0">
                <a:solidFill>
                  <a:srgbClr val="FF0000"/>
                </a:solidFill>
              </a:rPr>
              <a:t>substância ou produto capaz de causar dependência física ou </a:t>
            </a:r>
            <a:r>
              <a:rPr lang="pt-BR" b="1" u="sng" dirty="0" smtClean="0">
                <a:solidFill>
                  <a:srgbClr val="FF0000"/>
                </a:solidFill>
              </a:rPr>
              <a:t>psíquica</a:t>
            </a:r>
            <a:r>
              <a:rPr lang="pt-BR" b="1" dirty="0" smtClean="0"/>
              <a:t>. </a:t>
            </a:r>
          </a:p>
          <a:p>
            <a:pPr marL="0" indent="0" algn="just">
              <a:buNone/>
            </a:pPr>
            <a:endParaRPr lang="pt-BR" b="1" dirty="0"/>
          </a:p>
          <a:p>
            <a:pPr marL="0" indent="0" algn="just">
              <a:buNone/>
            </a:pPr>
            <a:r>
              <a:rPr lang="pt-BR" dirty="0" smtClean="0"/>
              <a:t>Péssima ideia </a:t>
            </a:r>
            <a:r>
              <a:rPr lang="pt-BR" dirty="0"/>
              <a:t>do legislador foi deixar de utilizar o termo </a:t>
            </a:r>
            <a:r>
              <a:rPr lang="pt-BR" dirty="0">
                <a:solidFill>
                  <a:srgbClr val="FF0000"/>
                </a:solidFill>
              </a:rPr>
              <a:t>droga</a:t>
            </a:r>
            <a:r>
              <a:rPr lang="pt-BR" dirty="0"/>
              <a:t>, pois criou-se a dúvida: será que são todas as substância com aquele potencial ou só as que fazem parte da lista emitida pelo Executivo</a:t>
            </a:r>
            <a:r>
              <a:rPr lang="pt-BR" dirty="0" smtClean="0"/>
              <a:t>? </a:t>
            </a:r>
            <a:r>
              <a:rPr lang="pt-BR" dirty="0"/>
              <a:t>Prevalece a ideia de que o legislador quis se referir ao segundo </a:t>
            </a:r>
            <a:r>
              <a:rPr lang="pt-BR" dirty="0" smtClean="0"/>
              <a:t>grupo.</a:t>
            </a:r>
            <a:endParaRPr lang="pt-BR" dirty="0"/>
          </a:p>
          <a:p>
            <a:pPr marL="0" indent="0">
              <a:buNone/>
            </a:pPr>
            <a:endParaRPr lang="pt-BR" dirty="0"/>
          </a:p>
        </p:txBody>
      </p:sp>
    </p:spTree>
    <p:extLst>
      <p:ext uri="{BB962C8B-B14F-4D97-AF65-F5344CB8AC3E}">
        <p14:creationId xmlns:p14="http://schemas.microsoft.com/office/powerpoint/2010/main" val="1590374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3"/>
          </p:nvPr>
        </p:nvSpPr>
        <p:spPr/>
        <p:txBody>
          <a:bodyPr/>
          <a:lstStyle/>
          <a:p>
            <a:pPr algn="just"/>
            <a:r>
              <a:rPr lang="pt-BR" dirty="0"/>
              <a:t>§ 3</a:t>
            </a:r>
            <a:r>
              <a:rPr lang="pt-BR" u="sng" baseline="30000" dirty="0"/>
              <a:t>o</a:t>
            </a:r>
            <a:r>
              <a:rPr lang="pt-BR" dirty="0"/>
              <a:t>  As penas previstas nos incisos II e III do caput deste artigo serão aplicadas pelo prazo </a:t>
            </a:r>
            <a:r>
              <a:rPr lang="pt-BR" dirty="0">
                <a:solidFill>
                  <a:srgbClr val="FF0000"/>
                </a:solidFill>
              </a:rPr>
              <a:t>máximo</a:t>
            </a:r>
            <a:r>
              <a:rPr lang="pt-BR" dirty="0"/>
              <a:t> de 5 (cinco) meses</a:t>
            </a:r>
            <a:r>
              <a:rPr lang="pt-BR" dirty="0" smtClean="0"/>
              <a:t>.</a:t>
            </a:r>
          </a:p>
          <a:p>
            <a:endParaRPr lang="pt-BR" dirty="0"/>
          </a:p>
          <a:p>
            <a:pPr algn="just"/>
            <a:r>
              <a:rPr lang="pt-BR" dirty="0"/>
              <a:t>§ 4</a:t>
            </a:r>
            <a:r>
              <a:rPr lang="pt-BR" u="sng" baseline="30000" dirty="0"/>
              <a:t>o</a:t>
            </a:r>
            <a:r>
              <a:rPr lang="pt-BR" dirty="0"/>
              <a:t>  Em caso de </a:t>
            </a:r>
            <a:r>
              <a:rPr lang="pt-BR" dirty="0">
                <a:solidFill>
                  <a:srgbClr val="FF0000"/>
                </a:solidFill>
              </a:rPr>
              <a:t>reincidência</a:t>
            </a:r>
            <a:r>
              <a:rPr lang="pt-BR" dirty="0"/>
              <a:t>, as penas previstas nos incisos II e III do caput deste artigo serão aplicadas pelo prazo máximo de 10 (dez) meses.</a:t>
            </a:r>
          </a:p>
          <a:p>
            <a:pPr marL="0" indent="0">
              <a:buNone/>
            </a:pPr>
            <a:endParaRPr lang="pt-BR" dirty="0" smtClean="0"/>
          </a:p>
          <a:p>
            <a:pPr marL="0" indent="0">
              <a:buNone/>
            </a:pPr>
            <a:r>
              <a:rPr lang="pt-BR" dirty="0" smtClean="0"/>
              <a:t>Trata-se de reincidência genérica ou específica?</a:t>
            </a:r>
          </a:p>
          <a:p>
            <a:pPr marL="0" indent="0">
              <a:buNone/>
            </a:pPr>
            <a:endParaRPr lang="pt-BR" dirty="0"/>
          </a:p>
          <a:p>
            <a:pPr marL="0" indent="0">
              <a:buNone/>
            </a:pPr>
            <a:r>
              <a:rPr lang="pt-BR" dirty="0" smtClean="0"/>
              <a:t>Qual a quantidade de horas que devem ser cumpridas diariamente?</a:t>
            </a:r>
          </a:p>
          <a:p>
            <a:pPr marL="0" indent="0">
              <a:buNone/>
            </a:pPr>
            <a:r>
              <a:rPr lang="pt-BR" dirty="0" smtClean="0"/>
              <a:t>- Art. 12, CP;</a:t>
            </a:r>
          </a:p>
          <a:p>
            <a:pPr marL="0" indent="0">
              <a:buNone/>
            </a:pPr>
            <a:r>
              <a:rPr lang="pt-BR" dirty="0" smtClean="0"/>
              <a:t>- Art. 46, §3º, CP.</a:t>
            </a:r>
            <a:endParaRPr lang="pt-BR" dirty="0"/>
          </a:p>
        </p:txBody>
      </p:sp>
    </p:spTree>
    <p:extLst>
      <p:ext uri="{BB962C8B-B14F-4D97-AF65-F5344CB8AC3E}">
        <p14:creationId xmlns:p14="http://schemas.microsoft.com/office/powerpoint/2010/main" val="2765433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99392"/>
            <a:ext cx="8591550" cy="1066801"/>
          </a:xfrm>
        </p:spPr>
        <p:txBody>
          <a:bodyPr/>
          <a:lstStyle/>
          <a:p>
            <a:r>
              <a:rPr lang="pt-BR" dirty="0" smtClean="0"/>
              <a:t>Das penas:</a:t>
            </a:r>
            <a:endParaRPr lang="pt-BR" dirty="0"/>
          </a:p>
        </p:txBody>
      </p:sp>
      <p:sp>
        <p:nvSpPr>
          <p:cNvPr id="3" name="Espaço Reservado para Conteúdo 2"/>
          <p:cNvSpPr>
            <a:spLocks noGrp="1"/>
          </p:cNvSpPr>
          <p:nvPr>
            <p:ph sz="quarter" idx="13"/>
          </p:nvPr>
        </p:nvSpPr>
        <p:spPr>
          <a:xfrm>
            <a:off x="274320" y="980728"/>
            <a:ext cx="8595360" cy="5760640"/>
          </a:xfrm>
        </p:spPr>
        <p:txBody>
          <a:bodyPr>
            <a:normAutofit lnSpcReduction="10000"/>
          </a:bodyPr>
          <a:lstStyle/>
          <a:p>
            <a:pPr marL="0" indent="0" algn="just">
              <a:buNone/>
            </a:pPr>
            <a:r>
              <a:rPr lang="pt-BR" sz="2400" dirty="0"/>
              <a:t>I - advertência sobre os efeitos das drogas;</a:t>
            </a:r>
          </a:p>
          <a:p>
            <a:pPr marL="0" indent="0" algn="just">
              <a:buNone/>
            </a:pPr>
            <a:r>
              <a:rPr lang="pt-BR" sz="2400" dirty="0"/>
              <a:t>II - prestação de serviços à comunidade;</a:t>
            </a:r>
          </a:p>
          <a:p>
            <a:pPr marL="0" indent="0" algn="just">
              <a:buNone/>
            </a:pPr>
            <a:r>
              <a:rPr lang="pt-BR" sz="2400" dirty="0"/>
              <a:t>III - medida educativa de comparecimento a programa ou curso educativo.</a:t>
            </a:r>
          </a:p>
          <a:p>
            <a:endParaRPr lang="pt-BR" dirty="0" smtClean="0"/>
          </a:p>
          <a:p>
            <a:pPr algn="just"/>
            <a:r>
              <a:rPr lang="pt-BR" dirty="0" smtClean="0"/>
              <a:t>No PL, essas sanções não estavam referidas como </a:t>
            </a:r>
            <a:r>
              <a:rPr lang="pt-BR" i="1" dirty="0" smtClean="0"/>
              <a:t>penas</a:t>
            </a:r>
            <a:r>
              <a:rPr lang="pt-BR" dirty="0" smtClean="0"/>
              <a:t>, mas como </a:t>
            </a:r>
            <a:r>
              <a:rPr lang="pt-BR" i="1" dirty="0" smtClean="0"/>
              <a:t>medidas educativas</a:t>
            </a:r>
            <a:r>
              <a:rPr lang="pt-BR" dirty="0" smtClean="0"/>
              <a:t>. Na Câmara dos Deputados, a expressão foi substituída. Por engano, ela permaneceu como </a:t>
            </a:r>
            <a:r>
              <a:rPr lang="pt-BR" i="1" dirty="0" smtClean="0"/>
              <a:t>medidas educativas</a:t>
            </a:r>
            <a:r>
              <a:rPr lang="pt-BR" dirty="0" smtClean="0"/>
              <a:t> no §6º:</a:t>
            </a:r>
          </a:p>
          <a:p>
            <a:endParaRPr lang="pt-BR" dirty="0"/>
          </a:p>
          <a:p>
            <a:pPr algn="just"/>
            <a:r>
              <a:rPr lang="pt-BR" b="1" dirty="0" smtClean="0"/>
              <a:t>Art. 28, § </a:t>
            </a:r>
            <a:r>
              <a:rPr lang="pt-BR" b="1" dirty="0"/>
              <a:t>6</a:t>
            </a:r>
            <a:r>
              <a:rPr lang="pt-BR" b="1" u="sng" baseline="30000" dirty="0"/>
              <a:t>o</a:t>
            </a:r>
            <a:r>
              <a:rPr lang="pt-BR" dirty="0"/>
              <a:t>  Para garantia do cumprimento das medidas educativas a que se refere o caput, nos incisos I, II e III, a que injustificadamente se recuse o agente, poderá o juiz submetê-lo, sucessivamente a:</a:t>
            </a:r>
          </a:p>
          <a:p>
            <a:pPr marL="0" indent="0">
              <a:buNone/>
            </a:pPr>
            <a:r>
              <a:rPr lang="pt-BR" dirty="0"/>
              <a:t>I - admoestação verbal;</a:t>
            </a:r>
          </a:p>
          <a:p>
            <a:pPr marL="0" indent="0">
              <a:buNone/>
            </a:pPr>
            <a:r>
              <a:rPr lang="pt-BR" dirty="0"/>
              <a:t>II - multa.</a:t>
            </a:r>
          </a:p>
          <a:p>
            <a:endParaRPr lang="pt-BR" dirty="0"/>
          </a:p>
        </p:txBody>
      </p:sp>
    </p:spTree>
    <p:extLst>
      <p:ext uri="{BB962C8B-B14F-4D97-AF65-F5344CB8AC3E}">
        <p14:creationId xmlns:p14="http://schemas.microsoft.com/office/powerpoint/2010/main" val="4222358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Disposições Constitucionais</a:t>
            </a:r>
            <a:endParaRPr lang="pt-BR" dirty="0"/>
          </a:p>
        </p:txBody>
      </p:sp>
      <p:sp>
        <p:nvSpPr>
          <p:cNvPr id="3" name="Espaço Reservado para Conteúdo 2"/>
          <p:cNvSpPr>
            <a:spLocks noGrp="1"/>
          </p:cNvSpPr>
          <p:nvPr>
            <p:ph sz="quarter" idx="13"/>
          </p:nvPr>
        </p:nvSpPr>
        <p:spPr>
          <a:xfrm>
            <a:off x="457200" y="1600200"/>
            <a:ext cx="8229600" cy="4853136"/>
          </a:xfrm>
        </p:spPr>
        <p:txBody>
          <a:bodyPr>
            <a:normAutofit/>
          </a:bodyPr>
          <a:lstStyle/>
          <a:p>
            <a:pPr algn="just"/>
            <a:r>
              <a:rPr lang="pt-BR" dirty="0" smtClean="0"/>
              <a:t>Art</a:t>
            </a:r>
            <a:r>
              <a:rPr lang="pt-BR" dirty="0"/>
              <a:t>. 243. </a:t>
            </a:r>
            <a:r>
              <a:rPr lang="pt-BR" b="1" dirty="0"/>
              <a:t>As propriedades rurais e urbanas de qualquer região do País onde forem localizadas culturas ilegais de plantas psicotrópicas</a:t>
            </a:r>
            <a:r>
              <a:rPr lang="pt-BR" dirty="0"/>
              <a:t> ou a exploração de trabalho escravo na forma da lei </a:t>
            </a:r>
            <a:r>
              <a:rPr lang="pt-BR" dirty="0">
                <a:solidFill>
                  <a:srgbClr val="FF0000"/>
                </a:solidFill>
              </a:rPr>
              <a:t>serão expropriadas e destinadas à reforma agrária e a programas de habitação popular, sem qualquer indenização ao proprietário e sem prejuízo de outras sanções previstas em lei</a:t>
            </a:r>
            <a:r>
              <a:rPr lang="pt-BR" dirty="0"/>
              <a:t>, observado, no que couber, o disposto no art. 5º</a:t>
            </a:r>
            <a:r>
              <a:rPr lang="pt-BR" dirty="0" smtClean="0"/>
              <a:t>.</a:t>
            </a:r>
          </a:p>
          <a:p>
            <a:pPr algn="just"/>
            <a:endParaRPr lang="pt-BR" dirty="0" smtClean="0"/>
          </a:p>
          <a:p>
            <a:pPr marL="0" indent="0" algn="just">
              <a:buNone/>
            </a:pPr>
            <a:r>
              <a:rPr lang="pt-BR" dirty="0" smtClean="0"/>
              <a:t>Parágrafo Único - Todo </a:t>
            </a:r>
            <a:r>
              <a:rPr lang="pt-BR" dirty="0"/>
              <a:t>e qualquer bem de valor econômico </a:t>
            </a:r>
            <a:r>
              <a:rPr lang="pt-BR" b="1" dirty="0"/>
              <a:t>apreendido em decorrência do tráfico ilícito de entorpecentes e drogas afins </a:t>
            </a:r>
            <a:r>
              <a:rPr lang="pt-BR" dirty="0"/>
              <a:t>e da exploração de trabalho escravo s</a:t>
            </a:r>
            <a:r>
              <a:rPr lang="pt-BR" b="1" dirty="0"/>
              <a:t>erá confiscado e reverterá a fundo especial com destinação específica</a:t>
            </a:r>
            <a:r>
              <a:rPr lang="pt-BR" dirty="0"/>
              <a:t>, na forma da lei.</a:t>
            </a:r>
            <a:endParaRPr lang="pt-BR" b="1" dirty="0"/>
          </a:p>
        </p:txBody>
      </p:sp>
    </p:spTree>
    <p:extLst>
      <p:ext uri="{BB962C8B-B14F-4D97-AF65-F5344CB8AC3E}">
        <p14:creationId xmlns:p14="http://schemas.microsoft.com/office/powerpoint/2010/main" val="1037602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99392"/>
            <a:ext cx="8591550" cy="1066801"/>
          </a:xfrm>
        </p:spPr>
        <p:txBody>
          <a:bodyPr>
            <a:normAutofit/>
          </a:bodyPr>
          <a:lstStyle/>
          <a:p>
            <a:r>
              <a:rPr lang="pt-BR" dirty="0" smtClean="0"/>
              <a:t>I </a:t>
            </a:r>
            <a:r>
              <a:rPr lang="pt-BR" dirty="0"/>
              <a:t>- advertência sobre os efeitos das drogas</a:t>
            </a:r>
            <a:r>
              <a:rPr lang="pt-BR" dirty="0" smtClean="0"/>
              <a:t>;</a:t>
            </a:r>
            <a:endParaRPr lang="pt-BR" dirty="0"/>
          </a:p>
        </p:txBody>
      </p:sp>
      <p:sp>
        <p:nvSpPr>
          <p:cNvPr id="3" name="Espaço Reservado para Conteúdo 2"/>
          <p:cNvSpPr>
            <a:spLocks noGrp="1"/>
          </p:cNvSpPr>
          <p:nvPr>
            <p:ph sz="quarter" idx="13"/>
          </p:nvPr>
        </p:nvSpPr>
        <p:spPr>
          <a:xfrm>
            <a:off x="274320" y="980728"/>
            <a:ext cx="8595360" cy="5760640"/>
          </a:xfrm>
        </p:spPr>
        <p:txBody>
          <a:bodyPr>
            <a:normAutofit/>
          </a:bodyPr>
          <a:lstStyle/>
          <a:p>
            <a:pPr marL="0" lvl="0" indent="0" algn="just">
              <a:buNone/>
            </a:pPr>
            <a:endParaRPr lang="pt-BR" sz="2400" dirty="0" smtClean="0"/>
          </a:p>
          <a:p>
            <a:pPr marL="0" lvl="0" indent="0" algn="just">
              <a:buNone/>
            </a:pPr>
            <a:r>
              <a:rPr lang="pt-BR" sz="2400" dirty="0" smtClean="0"/>
              <a:t>Deve </a:t>
            </a:r>
            <a:r>
              <a:rPr lang="pt-BR" sz="2400" dirty="0"/>
              <a:t>ser feita, idealmente, </a:t>
            </a:r>
            <a:r>
              <a:rPr lang="pt-BR" sz="2400" b="1" dirty="0"/>
              <a:t>diretamente pelo juiz</a:t>
            </a:r>
            <a:r>
              <a:rPr lang="pt-BR" sz="2400" dirty="0"/>
              <a:t>. É que o ritual e a força da comunicação direta feita pelo magistrado têm maior chance de alcançar os fins esperados pela lei que a assinatura de um papel em cartório, em um “termo de advertência”.</a:t>
            </a:r>
          </a:p>
          <a:p>
            <a:pPr marL="0" lvl="0" indent="0" algn="just">
              <a:buNone/>
            </a:pPr>
            <a:endParaRPr lang="pt-BR" sz="2400" b="1" dirty="0" smtClean="0"/>
          </a:p>
          <a:p>
            <a:pPr marL="0" lvl="0" indent="0" algn="just">
              <a:buNone/>
            </a:pPr>
            <a:r>
              <a:rPr lang="pt-BR" sz="2400" b="1" dirty="0" smtClean="0"/>
              <a:t>Não </a:t>
            </a:r>
            <a:r>
              <a:rPr lang="pt-BR" sz="2400" b="1" dirty="0"/>
              <a:t>pode atingir a dignidade do condenado</a:t>
            </a:r>
            <a:r>
              <a:rPr lang="pt-BR" sz="2400" dirty="0"/>
              <a:t>, mas deve ser enfática, direta, não sendo vedado o uso de recursos (imagens, números) que permitam persuadir o sentenciado da gama de males gerados pelo consumo das drogas, nem a sinalização de que, no caso de reincidência, a sanção poderá ser mais grave.</a:t>
            </a:r>
          </a:p>
          <a:p>
            <a:pPr marL="0" indent="0" algn="just">
              <a:buNone/>
            </a:pPr>
            <a:endParaRPr lang="pt-BR" sz="2400" dirty="0" smtClean="0"/>
          </a:p>
          <a:p>
            <a:pPr marL="0" indent="0" algn="just">
              <a:buNone/>
            </a:pPr>
            <a:endParaRPr lang="pt-BR" sz="2400" dirty="0"/>
          </a:p>
          <a:p>
            <a:pPr marL="0" indent="0" algn="just">
              <a:buNone/>
            </a:pPr>
            <a:endParaRPr lang="pt-BR" sz="2400" dirty="0"/>
          </a:p>
          <a:p>
            <a:endParaRPr lang="pt-BR" dirty="0"/>
          </a:p>
        </p:txBody>
      </p:sp>
    </p:spTree>
    <p:extLst>
      <p:ext uri="{BB962C8B-B14F-4D97-AF65-F5344CB8AC3E}">
        <p14:creationId xmlns:p14="http://schemas.microsoft.com/office/powerpoint/2010/main" val="26753256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99392"/>
            <a:ext cx="8591550" cy="1066801"/>
          </a:xfrm>
        </p:spPr>
        <p:txBody>
          <a:bodyPr>
            <a:normAutofit/>
          </a:bodyPr>
          <a:lstStyle/>
          <a:p>
            <a:r>
              <a:rPr lang="pt-BR" dirty="0" smtClean="0"/>
              <a:t>I </a:t>
            </a:r>
            <a:r>
              <a:rPr lang="pt-BR" dirty="0"/>
              <a:t>- advertência sobre os efeitos das drogas</a:t>
            </a:r>
            <a:r>
              <a:rPr lang="pt-BR" dirty="0" smtClean="0"/>
              <a:t>;</a:t>
            </a:r>
            <a:endParaRPr lang="pt-BR" dirty="0"/>
          </a:p>
        </p:txBody>
      </p:sp>
      <p:sp>
        <p:nvSpPr>
          <p:cNvPr id="3" name="Espaço Reservado para Conteúdo 2"/>
          <p:cNvSpPr>
            <a:spLocks noGrp="1"/>
          </p:cNvSpPr>
          <p:nvPr>
            <p:ph sz="quarter" idx="13"/>
          </p:nvPr>
        </p:nvSpPr>
        <p:spPr>
          <a:xfrm>
            <a:off x="274320" y="980728"/>
            <a:ext cx="8595360" cy="5760640"/>
          </a:xfrm>
        </p:spPr>
        <p:txBody>
          <a:bodyPr>
            <a:normAutofit/>
          </a:bodyPr>
          <a:lstStyle/>
          <a:p>
            <a:pPr marL="0" lvl="0" indent="0" algn="just">
              <a:buNone/>
            </a:pPr>
            <a:endParaRPr lang="pt-BR" sz="2400" dirty="0" smtClean="0"/>
          </a:p>
          <a:p>
            <a:pPr marL="0" indent="0" algn="just">
              <a:buNone/>
            </a:pPr>
            <a:r>
              <a:rPr lang="pt-BR" sz="2400" dirty="0"/>
              <a:t>É direito do sentenciado que o ato seja praticado na </a:t>
            </a:r>
            <a:r>
              <a:rPr lang="pt-BR" sz="2400" b="1" dirty="0"/>
              <a:t>presença do seu defensor</a:t>
            </a:r>
            <a:r>
              <a:rPr lang="pt-BR" sz="2400" dirty="0"/>
              <a:t>, para que seus direitos sejam preservados, e até mesmo para que esclarecimentos sobre o conteúdo da advertência sejam possíveis após o ato. Não há justificativa para que haja “sigilo” em uma advertência, já que é resultado de um processo público.</a:t>
            </a:r>
          </a:p>
          <a:p>
            <a:pPr marL="0" lvl="0" indent="0" algn="just">
              <a:buNone/>
            </a:pPr>
            <a:endParaRPr lang="pt-BR" sz="2400" dirty="0"/>
          </a:p>
          <a:p>
            <a:pPr marL="0" indent="0" algn="just">
              <a:buNone/>
            </a:pPr>
            <a:endParaRPr lang="pt-BR" sz="2400" dirty="0" smtClean="0"/>
          </a:p>
          <a:p>
            <a:pPr marL="0" indent="0" algn="just">
              <a:buNone/>
            </a:pPr>
            <a:endParaRPr lang="pt-BR" sz="2400" dirty="0"/>
          </a:p>
          <a:p>
            <a:pPr marL="0" indent="0" algn="just">
              <a:buNone/>
            </a:pPr>
            <a:endParaRPr lang="pt-BR" sz="2400" dirty="0"/>
          </a:p>
          <a:p>
            <a:endParaRPr lang="pt-BR" dirty="0"/>
          </a:p>
        </p:txBody>
      </p:sp>
    </p:spTree>
    <p:extLst>
      <p:ext uri="{BB962C8B-B14F-4D97-AF65-F5344CB8AC3E}">
        <p14:creationId xmlns:p14="http://schemas.microsoft.com/office/powerpoint/2010/main" val="840692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normAutofit/>
          </a:bodyPr>
          <a:lstStyle/>
          <a:p>
            <a:r>
              <a:rPr lang="pt-BR" dirty="0"/>
              <a:t>II - prestação de serviços à comunidade</a:t>
            </a:r>
            <a:r>
              <a:rPr lang="pt-BR" dirty="0" smtClean="0"/>
              <a:t>;</a:t>
            </a:r>
            <a:endParaRPr lang="pt-BR" dirty="0"/>
          </a:p>
        </p:txBody>
      </p:sp>
      <p:sp>
        <p:nvSpPr>
          <p:cNvPr id="3" name="Espaço Reservado para Conteúdo 2"/>
          <p:cNvSpPr>
            <a:spLocks noGrp="1"/>
          </p:cNvSpPr>
          <p:nvPr>
            <p:ph sz="quarter" idx="13"/>
          </p:nvPr>
        </p:nvSpPr>
        <p:spPr>
          <a:xfrm>
            <a:off x="274320" y="980728"/>
            <a:ext cx="8595360" cy="5760640"/>
          </a:xfrm>
        </p:spPr>
        <p:txBody>
          <a:bodyPr>
            <a:normAutofit fontScale="92500" lnSpcReduction="10000"/>
          </a:bodyPr>
          <a:lstStyle/>
          <a:p>
            <a:pPr marL="0" lvl="0" indent="0" algn="just">
              <a:buNone/>
            </a:pPr>
            <a:r>
              <a:rPr lang="pt-BR" sz="2400" dirty="0" smtClean="0"/>
              <a:t>Trata-se </a:t>
            </a:r>
            <a:r>
              <a:rPr lang="pt-BR" sz="2400" dirty="0"/>
              <a:t>de sanção bastante </a:t>
            </a:r>
            <a:r>
              <a:rPr lang="pt-BR" sz="2400" b="1" dirty="0"/>
              <a:t>semelhante</a:t>
            </a:r>
            <a:r>
              <a:rPr lang="pt-BR" sz="2400" dirty="0"/>
              <a:t> àquela prevista no art. 46, CP. Também é cumprida na razão de uma hora por dia de condenação, e de forma a não prejudicar a normal jornada de trabalho do condenado.</a:t>
            </a:r>
          </a:p>
          <a:p>
            <a:pPr marL="0" lvl="0" indent="0" algn="just">
              <a:buNone/>
            </a:pPr>
            <a:endParaRPr lang="pt-BR" sz="2400" dirty="0" smtClean="0"/>
          </a:p>
          <a:p>
            <a:pPr marL="0" lvl="0" indent="0" algn="just">
              <a:buNone/>
            </a:pPr>
            <a:r>
              <a:rPr lang="pt-BR" sz="2400" dirty="0"/>
              <a:t>Diferente da previsão do CP, </a:t>
            </a:r>
            <a:r>
              <a:rPr lang="pt-BR" sz="2400" b="1" dirty="0"/>
              <a:t>não há limite mínimo de pena</a:t>
            </a:r>
            <a:r>
              <a:rPr lang="pt-BR" sz="2400" dirty="0"/>
              <a:t>, mesmo porque a pena máxima é, a princípio, cinco meses. </a:t>
            </a:r>
            <a:r>
              <a:rPr lang="pt-BR" sz="2400" dirty="0" smtClean="0"/>
              <a:t>Parte da doutrina sustenta </a:t>
            </a:r>
            <a:r>
              <a:rPr lang="pt-BR" sz="2400" dirty="0"/>
              <a:t>que não há problemas em se permitir que o sentenciado cumpra carga horária semanal maior para que possa cumprir pena em menor tempo, se houver prévia autorização judicial</a:t>
            </a:r>
            <a:r>
              <a:rPr lang="pt-BR" sz="2400" dirty="0" smtClean="0"/>
              <a:t>.</a:t>
            </a:r>
          </a:p>
          <a:p>
            <a:pPr marL="0" lvl="0" indent="0" algn="just">
              <a:buNone/>
            </a:pPr>
            <a:endParaRPr lang="pt-BR" sz="2400" dirty="0"/>
          </a:p>
          <a:p>
            <a:pPr marL="0" indent="0" algn="just">
              <a:buNone/>
            </a:pPr>
            <a:r>
              <a:rPr lang="pt-BR" sz="2400" dirty="0"/>
              <a:t>A </a:t>
            </a:r>
            <a:r>
              <a:rPr lang="pt-BR" sz="2400" b="1" dirty="0"/>
              <a:t>especificação do local da prestação do serviço</a:t>
            </a:r>
            <a:r>
              <a:rPr lang="pt-BR" sz="2400" dirty="0"/>
              <a:t> está diretamente relacionada com a </a:t>
            </a:r>
            <a:r>
              <a:rPr lang="pt-BR" sz="2400" b="1" dirty="0"/>
              <a:t>orientação do condenado</a:t>
            </a:r>
            <a:r>
              <a:rPr lang="pt-BR" sz="2400" dirty="0"/>
              <a:t>, pelo que apenas quando esgotados os esforços para que o serviço seja prestado em local relacionado com a recuperação de dependentes é que será legítima a prestação em outros locais</a:t>
            </a:r>
            <a:r>
              <a:rPr lang="pt-BR" sz="2400" dirty="0" smtClean="0"/>
              <a:t>.</a:t>
            </a: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endParaRPr lang="pt-BR" sz="2400" dirty="0"/>
          </a:p>
          <a:p>
            <a:pPr marL="0" indent="0" algn="just">
              <a:buNone/>
            </a:pPr>
            <a:endParaRPr lang="pt-BR" sz="2400" dirty="0" smtClean="0"/>
          </a:p>
          <a:p>
            <a:pPr marL="0" indent="0" algn="just">
              <a:buNone/>
            </a:pPr>
            <a:endParaRPr lang="pt-BR" sz="2400" dirty="0"/>
          </a:p>
          <a:p>
            <a:pPr marL="0" indent="0" algn="just">
              <a:buNone/>
            </a:pPr>
            <a:endParaRPr lang="pt-BR" sz="2400" dirty="0"/>
          </a:p>
          <a:p>
            <a:endParaRPr lang="pt-BR" dirty="0"/>
          </a:p>
        </p:txBody>
      </p:sp>
    </p:spTree>
    <p:extLst>
      <p:ext uri="{BB962C8B-B14F-4D97-AF65-F5344CB8AC3E}">
        <p14:creationId xmlns:p14="http://schemas.microsoft.com/office/powerpoint/2010/main" val="815435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57943"/>
            <a:ext cx="8591550" cy="1066801"/>
          </a:xfrm>
        </p:spPr>
        <p:txBody>
          <a:bodyPr>
            <a:normAutofit fontScale="90000"/>
          </a:bodyPr>
          <a:lstStyle/>
          <a:p>
            <a:r>
              <a:rPr lang="pt-BR" dirty="0"/>
              <a:t>III - medida educativa de comparecimento a programa ou curso educativo</a:t>
            </a:r>
            <a:r>
              <a:rPr lang="pt-BR" dirty="0" smtClean="0"/>
              <a:t>.</a:t>
            </a:r>
            <a:endParaRPr lang="pt-BR" dirty="0"/>
          </a:p>
        </p:txBody>
      </p:sp>
      <p:sp>
        <p:nvSpPr>
          <p:cNvPr id="3" name="Espaço Reservado para Conteúdo 2"/>
          <p:cNvSpPr>
            <a:spLocks noGrp="1"/>
          </p:cNvSpPr>
          <p:nvPr>
            <p:ph sz="quarter" idx="13"/>
          </p:nvPr>
        </p:nvSpPr>
        <p:spPr>
          <a:xfrm>
            <a:off x="274320" y="980728"/>
            <a:ext cx="8595360" cy="5760640"/>
          </a:xfrm>
        </p:spPr>
        <p:txBody>
          <a:bodyPr>
            <a:normAutofit/>
          </a:bodyPr>
          <a:lstStyle/>
          <a:p>
            <a:pPr marL="0" lvl="0" indent="0" algn="just">
              <a:buNone/>
            </a:pPr>
            <a:endParaRPr lang="pt-BR" sz="2400" dirty="0" smtClean="0"/>
          </a:p>
          <a:p>
            <a:pPr marL="0" lvl="0" indent="0" algn="just">
              <a:buNone/>
            </a:pPr>
            <a:r>
              <a:rPr lang="pt-BR" sz="2400" dirty="0"/>
              <a:t>Assim como a prestação de serviços à comunidade, o comparecimento não pode prejudicar eventual jornada de trabalho do sentenciado, eis que a </a:t>
            </a:r>
            <a:r>
              <a:rPr lang="pt-BR" sz="2400" dirty="0" err="1"/>
              <a:t>dessocialização</a:t>
            </a:r>
            <a:r>
              <a:rPr lang="pt-BR" sz="2400" dirty="0"/>
              <a:t> atingiria o sistema da lei.</a:t>
            </a:r>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endParaRPr lang="pt-BR" sz="2400" dirty="0"/>
          </a:p>
          <a:p>
            <a:pPr marL="0" indent="0" algn="just">
              <a:buNone/>
            </a:pPr>
            <a:endParaRPr lang="pt-BR" sz="2400" dirty="0" smtClean="0"/>
          </a:p>
          <a:p>
            <a:pPr marL="0" indent="0" algn="just">
              <a:buNone/>
            </a:pPr>
            <a:endParaRPr lang="pt-BR" sz="2400" dirty="0"/>
          </a:p>
          <a:p>
            <a:pPr marL="0" indent="0" algn="just">
              <a:buNone/>
            </a:pPr>
            <a:endParaRPr lang="pt-BR" sz="2400" dirty="0"/>
          </a:p>
          <a:p>
            <a:endParaRPr lang="pt-BR" dirty="0"/>
          </a:p>
        </p:txBody>
      </p:sp>
    </p:spTree>
    <p:extLst>
      <p:ext uri="{BB962C8B-B14F-4D97-AF65-F5344CB8AC3E}">
        <p14:creationId xmlns:p14="http://schemas.microsoft.com/office/powerpoint/2010/main" val="2259677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Descumprimento da pena</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fontScale="92500" lnSpcReduction="10000"/>
          </a:bodyPr>
          <a:lstStyle/>
          <a:p>
            <a:pPr marL="342900" indent="-342900" algn="just"/>
            <a:r>
              <a:rPr lang="pt-BR" dirty="0" smtClean="0"/>
              <a:t>O que acontece se o condenado deixa de cumprir a pena?</a:t>
            </a:r>
          </a:p>
          <a:p>
            <a:pPr marL="342900" indent="-342900" algn="just"/>
            <a:endParaRPr lang="pt-BR" dirty="0" smtClean="0"/>
          </a:p>
          <a:p>
            <a:pPr marL="0" lvl="0" indent="0" algn="just">
              <a:buNone/>
            </a:pPr>
            <a:r>
              <a:rPr lang="pt-BR" dirty="0" smtClean="0"/>
              <a:t>Além </a:t>
            </a:r>
            <a:r>
              <a:rPr lang="pt-BR" dirty="0"/>
              <a:t>de afastar a possibilidade de prisão como decorrência do crime, a lei foi além, e deixou clara a </a:t>
            </a:r>
            <a:r>
              <a:rPr lang="pt-BR" b="1" dirty="0"/>
              <a:t>inviabilidade de prisão mesmo no caso de descumprimento das sanções impostas</a:t>
            </a:r>
            <a:r>
              <a:rPr lang="pt-BR" dirty="0"/>
              <a:t>. Assim, </a:t>
            </a:r>
            <a:r>
              <a:rPr lang="pt-BR" b="1" dirty="0"/>
              <a:t>diversamente do que ocorre no sistema do CP</a:t>
            </a:r>
            <a:r>
              <a:rPr lang="pt-BR" dirty="0"/>
              <a:t> (art. 44, §§4° e 5°), não é possível a conversão das sanções restritivas de direito impostas em privativas de liberdade, ainda que descumprida injustificadamente. </a:t>
            </a:r>
          </a:p>
          <a:p>
            <a:endParaRPr lang="pt-BR" dirty="0" smtClean="0"/>
          </a:p>
          <a:p>
            <a:pPr algn="just"/>
            <a:r>
              <a:rPr lang="pt-BR" dirty="0"/>
              <a:t>§ 6</a:t>
            </a:r>
            <a:r>
              <a:rPr lang="pt-BR" u="sng" baseline="30000" dirty="0"/>
              <a:t>o</a:t>
            </a:r>
            <a:r>
              <a:rPr lang="pt-BR" dirty="0"/>
              <a:t>  Para garantia do cumprimento das medidas educativas a que se refere o caput, nos incisos I, II e III, a que injustificadamente se recuse o agente, poderá o juiz submetê-lo, </a:t>
            </a:r>
            <a:r>
              <a:rPr lang="pt-BR" dirty="0">
                <a:solidFill>
                  <a:srgbClr val="FF0000"/>
                </a:solidFill>
              </a:rPr>
              <a:t>sucessivamente</a:t>
            </a:r>
            <a:r>
              <a:rPr lang="pt-BR" dirty="0"/>
              <a:t> a:</a:t>
            </a:r>
          </a:p>
          <a:p>
            <a:r>
              <a:rPr lang="pt-BR" dirty="0"/>
              <a:t>I - admoestação verbal;</a:t>
            </a:r>
          </a:p>
          <a:p>
            <a:r>
              <a:rPr lang="pt-BR" dirty="0"/>
              <a:t>II - multa</a:t>
            </a:r>
            <a:r>
              <a:rPr lang="pt-BR" dirty="0" smtClean="0"/>
              <a:t>.</a:t>
            </a:r>
          </a:p>
          <a:p>
            <a:endParaRPr lang="pt-BR" dirty="0" smtClean="0"/>
          </a:p>
          <a:p>
            <a:r>
              <a:rPr lang="pt-BR" dirty="0" smtClean="0"/>
              <a:t>Essas medidas coercitivas para garantia do cumprimento das penas não possuem natureza penal.</a:t>
            </a:r>
            <a:endParaRPr lang="pt-BR" dirty="0"/>
          </a:p>
          <a:p>
            <a:endParaRPr lang="pt-BR" dirty="0"/>
          </a:p>
        </p:txBody>
      </p:sp>
    </p:spTree>
    <p:extLst>
      <p:ext uri="{BB962C8B-B14F-4D97-AF65-F5344CB8AC3E}">
        <p14:creationId xmlns:p14="http://schemas.microsoft.com/office/powerpoint/2010/main" val="2490714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3"/>
          </p:nvPr>
        </p:nvSpPr>
        <p:spPr/>
        <p:txBody>
          <a:bodyPr>
            <a:normAutofit lnSpcReduction="10000"/>
          </a:bodyPr>
          <a:lstStyle/>
          <a:p>
            <a:pPr marL="0" indent="0" algn="just">
              <a:buNone/>
            </a:pPr>
            <a:r>
              <a:rPr lang="pt-BR" b="1" dirty="0"/>
              <a:t>Art. 29.  </a:t>
            </a:r>
            <a:r>
              <a:rPr lang="pt-BR" dirty="0"/>
              <a:t>Na imposição da </a:t>
            </a:r>
            <a:r>
              <a:rPr lang="pt-BR" i="1" dirty="0"/>
              <a:t>medida educativa </a:t>
            </a:r>
            <a:r>
              <a:rPr lang="pt-BR" dirty="0"/>
              <a:t>a que se refere o inciso II do § 6o do art. 28, o juiz, atendendo à reprovabilidade da conduta, fixará o número de dias-multa, em quantidade nunca inferior a 40 (quarenta) nem superior a 100 (cem), atribuindo depois a cada um, segundo a capacidade econômica do agente, o valor de um trinta avos até 3 (três) vezes o valor do maior salário mínimo.</a:t>
            </a:r>
          </a:p>
          <a:p>
            <a:pPr marL="0" indent="0">
              <a:buNone/>
            </a:pPr>
            <a:endParaRPr lang="pt-BR" dirty="0"/>
          </a:p>
          <a:p>
            <a:pPr marL="0" indent="0" algn="just">
              <a:buNone/>
            </a:pPr>
            <a:r>
              <a:rPr lang="pt-BR" b="1" dirty="0"/>
              <a:t>Parágrafo único.  </a:t>
            </a:r>
            <a:r>
              <a:rPr lang="pt-BR" dirty="0"/>
              <a:t>Os valores decorrentes da imposição da multa a que se refere o § 6o do art. 28 serão creditados à conta do Fundo Nacional Antidrogas.</a:t>
            </a:r>
          </a:p>
          <a:p>
            <a:pPr marL="0" indent="0">
              <a:buNone/>
            </a:pPr>
            <a:endParaRPr lang="pt-BR" dirty="0"/>
          </a:p>
          <a:p>
            <a:pPr marL="0" indent="0">
              <a:buNone/>
            </a:pPr>
            <a:r>
              <a:rPr lang="pt-BR" b="1" dirty="0"/>
              <a:t>Art. 30</a:t>
            </a:r>
            <a:r>
              <a:rPr lang="pt-BR" dirty="0"/>
              <a:t>.  Prescrevem em 2 (dois) anos a imposição e a execução das penas, observado, no tocante à interrupção do prazo, o disposto nos </a:t>
            </a:r>
            <a:r>
              <a:rPr lang="pt-BR" dirty="0" err="1"/>
              <a:t>arts</a:t>
            </a:r>
            <a:r>
              <a:rPr lang="pt-BR" dirty="0"/>
              <a:t>. </a:t>
            </a:r>
            <a:r>
              <a:rPr lang="pt-BR" dirty="0">
                <a:solidFill>
                  <a:srgbClr val="FF0000"/>
                </a:solidFill>
              </a:rPr>
              <a:t>107</a:t>
            </a:r>
            <a:r>
              <a:rPr lang="pt-BR" dirty="0"/>
              <a:t> e seguintes do Código Penal.</a:t>
            </a:r>
          </a:p>
        </p:txBody>
      </p:sp>
    </p:spTree>
    <p:extLst>
      <p:ext uri="{BB962C8B-B14F-4D97-AF65-F5344CB8AC3E}">
        <p14:creationId xmlns:p14="http://schemas.microsoft.com/office/powerpoint/2010/main" val="2192141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a:t>TÍTULO IV</a:t>
            </a:r>
            <a:br>
              <a:rPr lang="pt-BR" sz="2400" b="1" dirty="0"/>
            </a:br>
            <a:r>
              <a:rPr lang="pt-BR" sz="2400" b="1" dirty="0"/>
              <a:t>DA REPRESSÃO À PRODUÇÃO NÃO AUTORIZADA</a:t>
            </a:r>
            <a:br>
              <a:rPr lang="pt-BR" sz="2400" b="1" dirty="0"/>
            </a:br>
            <a:r>
              <a:rPr lang="pt-BR" sz="2400" b="1" dirty="0"/>
              <a:t>E AO TRÁFICO ILÍCITO DE </a:t>
            </a:r>
            <a:r>
              <a:rPr lang="pt-BR" sz="2400" b="1" dirty="0" smtClean="0"/>
              <a:t>DROGAS</a:t>
            </a:r>
            <a:endParaRPr lang="pt-BR" sz="2400" dirty="0"/>
          </a:p>
        </p:txBody>
      </p:sp>
      <p:sp>
        <p:nvSpPr>
          <p:cNvPr id="3" name="Espaço Reservado para Conteúdo 2"/>
          <p:cNvSpPr>
            <a:spLocks noGrp="1"/>
          </p:cNvSpPr>
          <p:nvPr>
            <p:ph sz="quarter" idx="13"/>
          </p:nvPr>
        </p:nvSpPr>
        <p:spPr>
          <a:xfrm>
            <a:off x="274320" y="1298448"/>
            <a:ext cx="8690168" cy="5370912"/>
          </a:xfrm>
        </p:spPr>
        <p:txBody>
          <a:bodyPr>
            <a:normAutofit lnSpcReduction="10000"/>
          </a:bodyPr>
          <a:lstStyle/>
          <a:p>
            <a:pPr marL="0" indent="0" algn="just">
              <a:buNone/>
            </a:pPr>
            <a:r>
              <a:rPr lang="pt-BR" b="1" dirty="0"/>
              <a:t>CAPÍTULO I</a:t>
            </a:r>
          </a:p>
          <a:p>
            <a:pPr marL="0" indent="0" algn="just">
              <a:buNone/>
            </a:pPr>
            <a:r>
              <a:rPr lang="pt-BR" b="1" dirty="0"/>
              <a:t>DISPOSIÇÕES GERAIS</a:t>
            </a:r>
          </a:p>
          <a:p>
            <a:pPr marL="0" indent="0" algn="just">
              <a:buNone/>
            </a:pPr>
            <a:r>
              <a:rPr lang="pt-BR" dirty="0"/>
              <a:t>Art. 31.  É </a:t>
            </a:r>
            <a:r>
              <a:rPr lang="pt-BR" b="1" dirty="0"/>
              <a:t>indispensável</a:t>
            </a:r>
            <a:r>
              <a:rPr lang="pt-BR" dirty="0"/>
              <a:t> a </a:t>
            </a:r>
            <a:r>
              <a:rPr lang="pt-BR" dirty="0">
                <a:solidFill>
                  <a:srgbClr val="FF0000"/>
                </a:solidFill>
              </a:rPr>
              <a:t>licença prévia </a:t>
            </a:r>
            <a:r>
              <a:rPr lang="pt-BR" dirty="0"/>
              <a:t>da autoridade competente para produzir, extrair, fabricar, transformar, preparar, possuir, manter em depósito, importar, exportar, reexportar, remeter, transportar, expor, oferecer, vender, comprar, trocar, ceder ou adquirir, para qualquer fim, </a:t>
            </a:r>
            <a:r>
              <a:rPr lang="pt-BR" b="1" dirty="0"/>
              <a:t>drogas ou matéria-prima destinada à sua preparação</a:t>
            </a:r>
            <a:r>
              <a:rPr lang="pt-BR" dirty="0"/>
              <a:t>, observadas as demais exigências legais.</a:t>
            </a:r>
          </a:p>
          <a:p>
            <a:endParaRPr lang="pt-BR" dirty="0" smtClean="0"/>
          </a:p>
          <a:p>
            <a:pPr lvl="0" algn="just"/>
            <a:r>
              <a:rPr lang="pt-BR" dirty="0"/>
              <a:t>A princípio, </a:t>
            </a:r>
            <a:r>
              <a:rPr lang="pt-BR" b="1" dirty="0"/>
              <a:t>não é possível buscar ratificação posterior</a:t>
            </a:r>
            <a:r>
              <a:rPr lang="pt-BR" dirty="0"/>
              <a:t> para os atos referidos no art. 31, independentemente dos fins almejados pelo sujeito</a:t>
            </a:r>
            <a:r>
              <a:rPr lang="pt-BR" dirty="0" smtClean="0"/>
              <a:t>.</a:t>
            </a:r>
          </a:p>
          <a:p>
            <a:pPr lvl="0" algn="just"/>
            <a:endParaRPr lang="pt-BR" dirty="0"/>
          </a:p>
          <a:p>
            <a:pPr lvl="0" algn="just"/>
            <a:r>
              <a:rPr lang="pt-BR" dirty="0" smtClean="0"/>
              <a:t>A portaria SVS/MS 344/1998 disciplina essa autorização (Slide a seguir).</a:t>
            </a:r>
            <a:endParaRPr lang="pt-BR" dirty="0"/>
          </a:p>
        </p:txBody>
      </p:sp>
    </p:spTree>
    <p:extLst>
      <p:ext uri="{BB962C8B-B14F-4D97-AF65-F5344CB8AC3E}">
        <p14:creationId xmlns:p14="http://schemas.microsoft.com/office/powerpoint/2010/main" val="28100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179512" y="116632"/>
            <a:ext cx="8690168" cy="6624736"/>
          </a:xfrm>
        </p:spPr>
        <p:txBody>
          <a:bodyPr>
            <a:normAutofit/>
          </a:bodyPr>
          <a:lstStyle/>
          <a:p>
            <a:pPr marL="0" indent="0" algn="just">
              <a:buNone/>
            </a:pPr>
            <a:r>
              <a:rPr lang="pt-BR" sz="3200" dirty="0"/>
              <a:t>Art. 5º A Autorização Especial é também </a:t>
            </a:r>
            <a:r>
              <a:rPr lang="pt-BR" sz="3200" b="1" dirty="0">
                <a:solidFill>
                  <a:srgbClr val="FF0000"/>
                </a:solidFill>
              </a:rPr>
              <a:t>obrigatória</a:t>
            </a:r>
            <a:r>
              <a:rPr lang="pt-BR" sz="3200" dirty="0">
                <a:solidFill>
                  <a:srgbClr val="FF0000"/>
                </a:solidFill>
              </a:rPr>
              <a:t> </a:t>
            </a:r>
            <a:r>
              <a:rPr lang="pt-BR" sz="3200" dirty="0"/>
              <a:t>para as atividades de plantio, cultivo, e colheita de plantas </a:t>
            </a:r>
            <a:r>
              <a:rPr lang="pt-BR" sz="3200" dirty="0" smtClean="0"/>
              <a:t>das </a:t>
            </a:r>
            <a:r>
              <a:rPr lang="pt-BR" sz="3200" dirty="0"/>
              <a:t>quais possam ser extraídas substâncias entorpecentes ou psicotrópicas. </a:t>
            </a:r>
            <a:endParaRPr lang="pt-BR" sz="3200" dirty="0" smtClean="0"/>
          </a:p>
          <a:p>
            <a:pPr marL="0" indent="0" algn="just">
              <a:buNone/>
            </a:pPr>
            <a:endParaRPr lang="pt-BR" sz="3200" dirty="0"/>
          </a:p>
          <a:p>
            <a:pPr marL="0" indent="0" algn="just">
              <a:buNone/>
            </a:pPr>
            <a:r>
              <a:rPr lang="pt-BR" sz="3200" dirty="0"/>
              <a:t>§ 1º A Autorização Especial, de que trata o </a:t>
            </a:r>
            <a:r>
              <a:rPr lang="pt-BR" sz="3200" dirty="0" smtClean="0"/>
              <a:t>caput deste </a:t>
            </a:r>
            <a:r>
              <a:rPr lang="pt-BR" sz="3200" dirty="0"/>
              <a:t>artigo, </a:t>
            </a:r>
            <a:r>
              <a:rPr lang="pt-BR" sz="3200" b="1" dirty="0">
                <a:solidFill>
                  <a:srgbClr val="FF0000"/>
                </a:solidFill>
              </a:rPr>
              <a:t>somente</a:t>
            </a:r>
            <a:r>
              <a:rPr lang="pt-BR" sz="3200" dirty="0">
                <a:solidFill>
                  <a:srgbClr val="FF0000"/>
                </a:solidFill>
              </a:rPr>
              <a:t> </a:t>
            </a:r>
            <a:r>
              <a:rPr lang="pt-BR" sz="3200" dirty="0"/>
              <a:t>será concedida à </a:t>
            </a:r>
            <a:r>
              <a:rPr lang="pt-BR" sz="3200" b="1" dirty="0"/>
              <a:t>pessoa jurídica de </a:t>
            </a:r>
            <a:r>
              <a:rPr lang="pt-BR" sz="3200" b="1" dirty="0" smtClean="0"/>
              <a:t>direito </a:t>
            </a:r>
            <a:r>
              <a:rPr lang="pt-BR" sz="3200" b="1" dirty="0"/>
              <a:t>público e privado que tenha por objetivo o </a:t>
            </a:r>
            <a:r>
              <a:rPr lang="pt-BR" sz="3200" b="1" dirty="0">
                <a:solidFill>
                  <a:srgbClr val="FF0000"/>
                </a:solidFill>
              </a:rPr>
              <a:t>estudo</a:t>
            </a:r>
            <a:r>
              <a:rPr lang="pt-BR" sz="3200" b="1" dirty="0"/>
              <a:t>, a pesquisa, a extração ou a utilização de princípios ativos </a:t>
            </a:r>
            <a:r>
              <a:rPr lang="pt-BR" sz="3200" b="1" dirty="0" smtClean="0"/>
              <a:t>obtidos </a:t>
            </a:r>
            <a:r>
              <a:rPr lang="pt-BR" sz="3200" b="1" dirty="0"/>
              <a:t>daquelas plantas</a:t>
            </a:r>
            <a:r>
              <a:rPr lang="pt-BR" sz="3200" dirty="0"/>
              <a:t>. </a:t>
            </a:r>
          </a:p>
          <a:p>
            <a:pPr marL="0" indent="0">
              <a:buNone/>
            </a:pPr>
            <a:endParaRPr lang="pt-BR" sz="2600" dirty="0"/>
          </a:p>
        </p:txBody>
      </p:sp>
    </p:spTree>
    <p:extLst>
      <p:ext uri="{BB962C8B-B14F-4D97-AF65-F5344CB8AC3E}">
        <p14:creationId xmlns:p14="http://schemas.microsoft.com/office/powerpoint/2010/main" val="2336594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74320" y="332656"/>
            <a:ext cx="8690168" cy="6408712"/>
          </a:xfrm>
        </p:spPr>
        <p:txBody>
          <a:bodyPr>
            <a:normAutofit fontScale="92500" lnSpcReduction="20000"/>
          </a:bodyPr>
          <a:lstStyle/>
          <a:p>
            <a:pPr marL="0" indent="0" algn="just">
              <a:buNone/>
            </a:pPr>
            <a:r>
              <a:rPr lang="pt-BR" sz="2400" dirty="0"/>
              <a:t>§ 2º A concessão da Autorização Especial, prevista no </a:t>
            </a:r>
            <a:r>
              <a:rPr lang="pt-BR" sz="2400" dirty="0" smtClean="0"/>
              <a:t>caput deste </a:t>
            </a:r>
            <a:r>
              <a:rPr lang="pt-BR" sz="2400" dirty="0"/>
              <a:t>artigo, deverá seguir os mesmos procedimentos constantes dos parágrafos 1º, 2º, e 3º do artigo 2ºdeste Regulamento Técnico, e será requerida pelo dirigente do órgão ou instituição responsável pelo plantio, colheita e extração de princípios ativos de plantas, instruído o processo com os seguintes documentos: </a:t>
            </a:r>
          </a:p>
          <a:p>
            <a:pPr marL="0" indent="0" algn="just">
              <a:buNone/>
            </a:pPr>
            <a:r>
              <a:rPr lang="pt-BR" sz="2400" dirty="0"/>
              <a:t>a) petição, conforme modelo padronizado; </a:t>
            </a:r>
          </a:p>
          <a:p>
            <a:pPr marL="0" indent="0" algn="just">
              <a:buNone/>
            </a:pPr>
            <a:r>
              <a:rPr lang="pt-BR" sz="2400" dirty="0"/>
              <a:t>b) plano ou programa completo da atividade a ser desenvolvida; </a:t>
            </a:r>
          </a:p>
          <a:p>
            <a:pPr marL="0" indent="0" algn="just">
              <a:buNone/>
            </a:pPr>
            <a:r>
              <a:rPr lang="pt-BR" sz="2400" dirty="0"/>
              <a:t>c) indicação das plantas, sua família, gênero, espécie e variedades e, se houver, nome vulgar; </a:t>
            </a:r>
          </a:p>
          <a:p>
            <a:pPr marL="0" indent="0" algn="just">
              <a:buNone/>
            </a:pPr>
            <a:r>
              <a:rPr lang="pt-BR" sz="2400" dirty="0"/>
              <a:t>d) declaração da localização, da extensão do cultivo e da estimativa da produção; </a:t>
            </a:r>
          </a:p>
          <a:p>
            <a:pPr marL="0" indent="0" algn="just">
              <a:buNone/>
            </a:pPr>
            <a:r>
              <a:rPr lang="pt-BR" sz="2400" dirty="0"/>
              <a:t>e) especificação das condições de segurança; </a:t>
            </a:r>
          </a:p>
          <a:p>
            <a:pPr marL="0" indent="0" algn="just">
              <a:buNone/>
            </a:pPr>
            <a:r>
              <a:rPr lang="pt-BR" sz="2400" dirty="0"/>
              <a:t>f) endereço completo do local do plantio e da extração; </a:t>
            </a:r>
          </a:p>
          <a:p>
            <a:pPr marL="0" indent="0" algn="just">
              <a:buNone/>
            </a:pPr>
            <a:r>
              <a:rPr lang="pt-BR" sz="2400" dirty="0"/>
              <a:t>g) relação dos técnicos que participarão da atividade, comprovada sua habilitação para as funções indicadas. </a:t>
            </a:r>
          </a:p>
          <a:p>
            <a:endParaRPr lang="pt-BR" sz="2400" dirty="0"/>
          </a:p>
          <a:p>
            <a:r>
              <a:rPr lang="pt-BR" sz="2400" dirty="0" smtClean="0"/>
              <a:t>§ </a:t>
            </a:r>
            <a:r>
              <a:rPr lang="pt-BR" sz="2400" dirty="0"/>
              <a:t>3º As autoridades sanitárias competentes dos Estados, dos Municípios e do Distrito Federal terão livre acesso aos locais de plantio ou cultura, para fins de fiscalização. </a:t>
            </a:r>
          </a:p>
          <a:p>
            <a:endParaRPr lang="pt-BR" dirty="0"/>
          </a:p>
        </p:txBody>
      </p:sp>
    </p:spTree>
    <p:extLst>
      <p:ext uri="{BB962C8B-B14F-4D97-AF65-F5344CB8AC3E}">
        <p14:creationId xmlns:p14="http://schemas.microsoft.com/office/powerpoint/2010/main" val="1208490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Da destruição imediata de plantação ilícita</a:t>
            </a:r>
            <a:endParaRPr lang="pt-BR" dirty="0"/>
          </a:p>
        </p:txBody>
      </p:sp>
      <p:sp>
        <p:nvSpPr>
          <p:cNvPr id="3" name="Espaço Reservado para Conteúdo 2"/>
          <p:cNvSpPr>
            <a:spLocks noGrp="1"/>
          </p:cNvSpPr>
          <p:nvPr>
            <p:ph sz="quarter" idx="13"/>
          </p:nvPr>
        </p:nvSpPr>
        <p:spPr/>
        <p:txBody>
          <a:bodyPr/>
          <a:lstStyle/>
          <a:p>
            <a:pPr marL="0" indent="0" algn="just">
              <a:buNone/>
            </a:pPr>
            <a:r>
              <a:rPr lang="pt-BR" dirty="0"/>
              <a:t>Art. 32.  As plantações ilícitas serão </a:t>
            </a:r>
            <a:r>
              <a:rPr lang="pt-BR" dirty="0">
                <a:solidFill>
                  <a:srgbClr val="FF0000"/>
                </a:solidFill>
              </a:rPr>
              <a:t>imediatamente destruídas </a:t>
            </a:r>
            <a:r>
              <a:rPr lang="pt-BR" dirty="0"/>
              <a:t>pelo </a:t>
            </a:r>
            <a:r>
              <a:rPr lang="pt-BR" dirty="0">
                <a:solidFill>
                  <a:srgbClr val="FF0000"/>
                </a:solidFill>
              </a:rPr>
              <a:t>delegado de polícia</a:t>
            </a:r>
            <a:r>
              <a:rPr lang="pt-BR" dirty="0"/>
              <a:t> </a:t>
            </a:r>
            <a:r>
              <a:rPr lang="pt-BR" b="1" dirty="0">
                <a:solidFill>
                  <a:srgbClr val="FF0000"/>
                </a:solidFill>
              </a:rPr>
              <a:t>na forma do art. 50-A</a:t>
            </a:r>
            <a:r>
              <a:rPr lang="pt-BR" dirty="0"/>
              <a:t>, que recolherá quantidade suficiente para exame pericial, de tudo lavrando auto de levantamento das condições encontradas, com a delimitação do local, asseguradas as medidas necessárias para a preservação da prova</a:t>
            </a:r>
            <a:r>
              <a:rPr lang="pt-BR" dirty="0" smtClean="0"/>
              <a:t>.</a:t>
            </a:r>
          </a:p>
          <a:p>
            <a:pPr marL="0" indent="0" algn="just">
              <a:buNone/>
            </a:pPr>
            <a:endParaRPr lang="pt-BR" dirty="0"/>
          </a:p>
          <a:p>
            <a:pPr marL="0" indent="0" algn="just">
              <a:buNone/>
            </a:pPr>
            <a:r>
              <a:rPr lang="pt-BR" dirty="0" smtClean="0"/>
              <a:t>Há necessidade de prévia autorização judicial para a destruição da plantação?</a:t>
            </a:r>
          </a:p>
          <a:p>
            <a:pPr marL="0" indent="0" algn="just">
              <a:buNone/>
            </a:pPr>
            <a:endParaRPr lang="pt-BR" dirty="0"/>
          </a:p>
          <a:p>
            <a:pPr marL="342900" indent="-342900" algn="just"/>
            <a:r>
              <a:rPr lang="pt-BR" dirty="0" smtClean="0"/>
              <a:t>Renato Brasileiro – Sim</a:t>
            </a:r>
          </a:p>
          <a:p>
            <a:pPr marL="342900" indent="-342900" algn="just"/>
            <a:r>
              <a:rPr lang="pt-BR" dirty="0" smtClean="0"/>
              <a:t>Fábio Roque Araújo e Nestor Távora – Não</a:t>
            </a:r>
          </a:p>
          <a:p>
            <a:pPr marL="342900" indent="-342900" algn="just"/>
            <a:r>
              <a:rPr lang="pt-BR" dirty="0" err="1" smtClean="0"/>
              <a:t>Allice</a:t>
            </a:r>
            <a:r>
              <a:rPr lang="pt-BR" dirty="0" smtClean="0"/>
              <a:t> Bianchini, LFG, </a:t>
            </a:r>
            <a:r>
              <a:rPr lang="pt-BR" i="1" dirty="0" smtClean="0"/>
              <a:t>et al</a:t>
            </a:r>
            <a:r>
              <a:rPr lang="pt-BR" dirty="0" smtClean="0"/>
              <a:t> – Sim </a:t>
            </a:r>
            <a:endParaRPr lang="pt-BR" dirty="0"/>
          </a:p>
        </p:txBody>
      </p:sp>
    </p:spTree>
    <p:extLst>
      <p:ext uri="{BB962C8B-B14F-4D97-AF65-F5344CB8AC3E}">
        <p14:creationId xmlns:p14="http://schemas.microsoft.com/office/powerpoint/2010/main" val="36443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smtClean="0"/>
              <a:t>Modelos de política criminal relacionados às drogas</a:t>
            </a:r>
            <a:endParaRPr lang="pt-BR" sz="4000" dirty="0"/>
          </a:p>
        </p:txBody>
      </p:sp>
      <p:sp>
        <p:nvSpPr>
          <p:cNvPr id="3" name="Espaço Reservado para Conteúdo 2"/>
          <p:cNvSpPr>
            <a:spLocks noGrp="1"/>
          </p:cNvSpPr>
          <p:nvPr>
            <p:ph sz="quarter" idx="13"/>
          </p:nvPr>
        </p:nvSpPr>
        <p:spPr>
          <a:xfrm>
            <a:off x="457200" y="1600200"/>
            <a:ext cx="8229600" cy="5257800"/>
          </a:xfrm>
        </p:spPr>
        <p:txBody>
          <a:bodyPr>
            <a:normAutofit fontScale="92500" lnSpcReduction="10000"/>
          </a:bodyPr>
          <a:lstStyle/>
          <a:p>
            <a:pPr algn="just"/>
            <a:r>
              <a:rPr lang="pt-BR" b="1" dirty="0" smtClean="0"/>
              <a:t>Modelo norte americano (guerra às drogas) </a:t>
            </a:r>
            <a:r>
              <a:rPr lang="pt-BR" dirty="0" smtClean="0"/>
              <a:t>– abstinência em relação ao uso e repressão máxima ao comércio ilegal.</a:t>
            </a:r>
          </a:p>
          <a:p>
            <a:pPr algn="just"/>
            <a:endParaRPr lang="pt-BR" dirty="0"/>
          </a:p>
          <a:p>
            <a:pPr algn="just"/>
            <a:r>
              <a:rPr lang="pt-BR" b="1" dirty="0" smtClean="0"/>
              <a:t>Modelo Europeu (redução de danos) </a:t>
            </a:r>
            <a:r>
              <a:rPr lang="pt-BR" dirty="0" smtClean="0"/>
              <a:t>– Enxerga as drogas como uma questão de saúde pública, não como caso de polícia. Rejeita a tese da abstinência, rechaça a ideia de tolerância zero, por causar muito mais violência.</a:t>
            </a:r>
          </a:p>
          <a:p>
            <a:pPr algn="just"/>
            <a:endParaRPr lang="pt-BR" b="1" dirty="0"/>
          </a:p>
          <a:p>
            <a:pPr algn="just"/>
            <a:r>
              <a:rPr lang="pt-BR" b="1" dirty="0" smtClean="0"/>
              <a:t>Modelo liberal radical</a:t>
            </a:r>
            <a:r>
              <a:rPr lang="pt-BR" dirty="0" smtClean="0"/>
              <a:t> – Propugna a impossibilidade de intervenção do Estado na esfera pessoal. Total liberalização do consumo das drogas de qualquer natureza.</a:t>
            </a:r>
          </a:p>
          <a:p>
            <a:pPr algn="just"/>
            <a:endParaRPr lang="pt-BR" b="1" dirty="0"/>
          </a:p>
          <a:p>
            <a:pPr algn="just"/>
            <a:r>
              <a:rPr lang="pt-BR" b="1" dirty="0" smtClean="0"/>
              <a:t>Modelo de justiça terapêutica</a:t>
            </a:r>
            <a:r>
              <a:rPr lang="pt-BR" dirty="0" smtClean="0"/>
              <a:t> – Adota a ideia central de tratamento do dependente de drogas. AS condenações penais dos usuários estariam fundamentadas na necessidade de tratamento e esse tratamento ser-lhe-ia imposto.</a:t>
            </a:r>
            <a:endParaRPr lang="pt-BR" b="1" dirty="0"/>
          </a:p>
        </p:txBody>
      </p:sp>
    </p:spTree>
    <p:extLst>
      <p:ext uri="{BB962C8B-B14F-4D97-AF65-F5344CB8AC3E}">
        <p14:creationId xmlns:p14="http://schemas.microsoft.com/office/powerpoint/2010/main" val="1961611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44624"/>
            <a:ext cx="8591550" cy="746721"/>
          </a:xfrm>
        </p:spPr>
        <p:txBody>
          <a:bodyPr/>
          <a:lstStyle/>
          <a:p>
            <a:r>
              <a:rPr lang="pt-BR" dirty="0" smtClean="0"/>
              <a:t>Art. 31, §4º</a:t>
            </a:r>
            <a:endParaRPr lang="pt-BR" dirty="0"/>
          </a:p>
        </p:txBody>
      </p:sp>
      <p:sp>
        <p:nvSpPr>
          <p:cNvPr id="3" name="Espaço Reservado para Conteúdo 2"/>
          <p:cNvSpPr>
            <a:spLocks noGrp="1"/>
          </p:cNvSpPr>
          <p:nvPr>
            <p:ph sz="quarter" idx="13"/>
          </p:nvPr>
        </p:nvSpPr>
        <p:spPr>
          <a:xfrm>
            <a:off x="274320" y="908720"/>
            <a:ext cx="8595360" cy="5688632"/>
          </a:xfrm>
        </p:spPr>
        <p:txBody>
          <a:bodyPr>
            <a:normAutofit lnSpcReduction="10000"/>
          </a:bodyPr>
          <a:lstStyle/>
          <a:p>
            <a:pPr algn="just"/>
            <a:r>
              <a:rPr lang="pt-BR" dirty="0"/>
              <a:t>§ 4o  As glebas cultivadas com plantações ilícitas serão expropriadas, conforme o disposto no art. 243 da Constituição Federal, de </a:t>
            </a:r>
            <a:r>
              <a:rPr lang="pt-BR" dirty="0" smtClean="0"/>
              <a:t>acordo </a:t>
            </a:r>
            <a:r>
              <a:rPr lang="pt-BR" dirty="0"/>
              <a:t>com a legislação em vigor. </a:t>
            </a:r>
            <a:endParaRPr lang="pt-BR" dirty="0" smtClean="0"/>
          </a:p>
          <a:p>
            <a:pPr algn="just"/>
            <a:endParaRPr lang="pt-BR" dirty="0"/>
          </a:p>
          <a:p>
            <a:pPr algn="just"/>
            <a:r>
              <a:rPr lang="pt-BR" dirty="0" smtClean="0"/>
              <a:t>Gleba – porção de terra para o cultivo. A expropriação-sanção recai sobre toda a propriedade ou apenas a parte do imóvel efetivamente utilizada para o cultivo de plantas psicotrópicas.</a:t>
            </a:r>
          </a:p>
          <a:p>
            <a:pPr algn="just"/>
            <a:endParaRPr lang="pt-BR" dirty="0"/>
          </a:p>
          <a:p>
            <a:pPr algn="just"/>
            <a:r>
              <a:rPr lang="pt-BR" dirty="0"/>
              <a:t>Art. 243. As propriedades rurais e urbanas de qualquer região do País onde forem localizadas culturas ilegais de plantas psicotrópicas ou a exploração de trabalho escravo na forma da lei serão expropriadas e destinadas à reforma agrária e a programas de habitação popular, sem qualquer indenização ao proprietário e sem prejuízo de outras sanções previstas em lei, observado, no que couber, o disposto no art. 5º</a:t>
            </a:r>
            <a:r>
              <a:rPr lang="pt-BR" dirty="0" smtClean="0"/>
              <a:t>.</a:t>
            </a:r>
          </a:p>
          <a:p>
            <a:pPr algn="just"/>
            <a:endParaRPr lang="pt-BR" dirty="0"/>
          </a:p>
          <a:p>
            <a:pPr algn="just"/>
            <a:r>
              <a:rPr lang="pt-BR" dirty="0" smtClean="0"/>
              <a:t>E o Bem de família?</a:t>
            </a:r>
            <a:endParaRPr lang="pt-BR" dirty="0"/>
          </a:p>
        </p:txBody>
      </p:sp>
    </p:spTree>
    <p:extLst>
      <p:ext uri="{BB962C8B-B14F-4D97-AF65-F5344CB8AC3E}">
        <p14:creationId xmlns:p14="http://schemas.microsoft.com/office/powerpoint/2010/main" val="352198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Dos Crimes</a:t>
            </a:r>
            <a:endParaRPr lang="pt-BR" dirty="0"/>
          </a:p>
        </p:txBody>
      </p:sp>
      <p:sp>
        <p:nvSpPr>
          <p:cNvPr id="3" name="Espaço Reservado para Conteúdo 2"/>
          <p:cNvSpPr>
            <a:spLocks noGrp="1"/>
          </p:cNvSpPr>
          <p:nvPr>
            <p:ph sz="quarter" idx="13"/>
          </p:nvPr>
        </p:nvSpPr>
        <p:spPr/>
        <p:txBody>
          <a:bodyPr/>
          <a:lstStyle/>
          <a:p>
            <a:pPr marL="0" indent="0" algn="just">
              <a:buNone/>
            </a:pPr>
            <a:r>
              <a:rPr lang="pt-BR" dirty="0"/>
              <a:t>Art. 33.  Importar, exportar, </a:t>
            </a:r>
            <a:r>
              <a:rPr lang="pt-BR" dirty="0">
                <a:solidFill>
                  <a:srgbClr val="FF0000"/>
                </a:solidFill>
              </a:rPr>
              <a:t>remeter</a:t>
            </a:r>
            <a:r>
              <a:rPr lang="pt-BR" dirty="0"/>
              <a:t>, </a:t>
            </a:r>
            <a:r>
              <a:rPr lang="pt-BR" dirty="0">
                <a:solidFill>
                  <a:srgbClr val="FF0000"/>
                </a:solidFill>
              </a:rPr>
              <a:t>preparar</a:t>
            </a:r>
            <a:r>
              <a:rPr lang="pt-BR" dirty="0"/>
              <a:t>, </a:t>
            </a:r>
            <a:r>
              <a:rPr lang="pt-BR" dirty="0">
                <a:solidFill>
                  <a:srgbClr val="FF0000"/>
                </a:solidFill>
              </a:rPr>
              <a:t>produzir</a:t>
            </a:r>
            <a:r>
              <a:rPr lang="pt-BR" dirty="0"/>
              <a:t>, </a:t>
            </a:r>
            <a:r>
              <a:rPr lang="pt-BR" dirty="0">
                <a:solidFill>
                  <a:srgbClr val="FF0000"/>
                </a:solidFill>
              </a:rPr>
              <a:t>fabricar</a:t>
            </a:r>
            <a:r>
              <a:rPr lang="pt-BR" dirty="0"/>
              <a:t>, </a:t>
            </a:r>
            <a:r>
              <a:rPr lang="pt-BR" dirty="0">
                <a:solidFill>
                  <a:srgbClr val="FF0000"/>
                </a:solidFill>
              </a:rPr>
              <a:t>adquirir</a:t>
            </a:r>
            <a:r>
              <a:rPr lang="pt-BR" dirty="0"/>
              <a:t>, </a:t>
            </a:r>
            <a:r>
              <a:rPr lang="pt-BR" dirty="0">
                <a:solidFill>
                  <a:srgbClr val="FF0000"/>
                </a:solidFill>
              </a:rPr>
              <a:t>vender</a:t>
            </a:r>
            <a:r>
              <a:rPr lang="pt-BR" dirty="0"/>
              <a:t>, </a:t>
            </a:r>
            <a:r>
              <a:rPr lang="pt-BR" dirty="0">
                <a:solidFill>
                  <a:srgbClr val="FF0000"/>
                </a:solidFill>
              </a:rPr>
              <a:t>expor à venda</a:t>
            </a:r>
            <a:r>
              <a:rPr lang="pt-BR" dirty="0"/>
              <a:t>, </a:t>
            </a:r>
            <a:r>
              <a:rPr lang="pt-BR" dirty="0">
                <a:solidFill>
                  <a:srgbClr val="FF0000"/>
                </a:solidFill>
              </a:rPr>
              <a:t>oferecer</a:t>
            </a:r>
            <a:r>
              <a:rPr lang="pt-BR" dirty="0"/>
              <a:t>, </a:t>
            </a:r>
            <a:r>
              <a:rPr lang="pt-BR" dirty="0">
                <a:solidFill>
                  <a:srgbClr val="FF0000"/>
                </a:solidFill>
              </a:rPr>
              <a:t>ter em depósito</a:t>
            </a:r>
            <a:r>
              <a:rPr lang="pt-BR" dirty="0"/>
              <a:t>, </a:t>
            </a:r>
            <a:r>
              <a:rPr lang="pt-BR" dirty="0">
                <a:solidFill>
                  <a:srgbClr val="FF0000"/>
                </a:solidFill>
              </a:rPr>
              <a:t>transportar</a:t>
            </a:r>
            <a:r>
              <a:rPr lang="pt-BR" dirty="0"/>
              <a:t>, </a:t>
            </a:r>
            <a:r>
              <a:rPr lang="pt-BR" dirty="0">
                <a:solidFill>
                  <a:srgbClr val="FF0000"/>
                </a:solidFill>
              </a:rPr>
              <a:t>trazer </a:t>
            </a:r>
            <a:r>
              <a:rPr lang="pt-BR" dirty="0">
                <a:solidFill>
                  <a:schemeClr val="tx1"/>
                </a:solidFill>
              </a:rPr>
              <a:t>consigo</a:t>
            </a:r>
            <a:r>
              <a:rPr lang="pt-BR" dirty="0"/>
              <a:t>, </a:t>
            </a:r>
            <a:r>
              <a:rPr lang="pt-BR" dirty="0">
                <a:solidFill>
                  <a:srgbClr val="FF0000"/>
                </a:solidFill>
              </a:rPr>
              <a:t>guardar</a:t>
            </a:r>
            <a:r>
              <a:rPr lang="pt-BR" dirty="0"/>
              <a:t>, </a:t>
            </a:r>
            <a:r>
              <a:rPr lang="pt-BR" dirty="0">
                <a:solidFill>
                  <a:srgbClr val="FF0000"/>
                </a:solidFill>
              </a:rPr>
              <a:t>prescrever</a:t>
            </a:r>
            <a:r>
              <a:rPr lang="pt-BR" dirty="0"/>
              <a:t>, </a:t>
            </a:r>
            <a:r>
              <a:rPr lang="pt-BR" dirty="0">
                <a:solidFill>
                  <a:srgbClr val="FF0000"/>
                </a:solidFill>
              </a:rPr>
              <a:t>ministrar</a:t>
            </a:r>
            <a:r>
              <a:rPr lang="pt-BR" dirty="0"/>
              <a:t>, </a:t>
            </a:r>
            <a:r>
              <a:rPr lang="pt-BR" dirty="0">
                <a:solidFill>
                  <a:srgbClr val="FF0000"/>
                </a:solidFill>
              </a:rPr>
              <a:t>entregar a consumo ou fornecer drogas</a:t>
            </a:r>
            <a:r>
              <a:rPr lang="pt-BR" dirty="0"/>
              <a:t>, </a:t>
            </a:r>
            <a:r>
              <a:rPr lang="pt-BR" b="1" u="sng" dirty="0"/>
              <a:t>ainda que gratuitamente</a:t>
            </a:r>
            <a:r>
              <a:rPr lang="pt-BR" dirty="0"/>
              <a:t>, </a:t>
            </a:r>
            <a:r>
              <a:rPr lang="pt-BR" u="sng" dirty="0"/>
              <a:t>sem autorização ou em desacordo com determinação legal ou regulamentar</a:t>
            </a:r>
            <a:r>
              <a:rPr lang="pt-BR" dirty="0"/>
              <a:t>: </a:t>
            </a:r>
            <a:endParaRPr lang="pt-BR" dirty="0" smtClean="0"/>
          </a:p>
          <a:p>
            <a:pPr marL="0" indent="0">
              <a:buNone/>
            </a:pPr>
            <a:endParaRPr lang="pt-BR" dirty="0"/>
          </a:p>
          <a:p>
            <a:pPr marL="0" indent="0">
              <a:buNone/>
            </a:pPr>
            <a:r>
              <a:rPr lang="pt-BR" dirty="0"/>
              <a:t>Pena - reclusão de 5 (cinco) a 15 (quinze) anos e pagamento de 500 (quinhentos) a 1.500 (mil e quinhentos) dias-multa.</a:t>
            </a:r>
          </a:p>
          <a:p>
            <a:pPr marL="342900" indent="-342900"/>
            <a:endParaRPr lang="pt-BR" dirty="0"/>
          </a:p>
        </p:txBody>
      </p:sp>
    </p:spTree>
    <p:extLst>
      <p:ext uri="{BB962C8B-B14F-4D97-AF65-F5344CB8AC3E}">
        <p14:creationId xmlns:p14="http://schemas.microsoft.com/office/powerpoint/2010/main" val="1806816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Sujeitos do crime</a:t>
            </a:r>
            <a:endParaRPr lang="pt-BR" dirty="0"/>
          </a:p>
        </p:txBody>
      </p:sp>
      <p:sp>
        <p:nvSpPr>
          <p:cNvPr id="3" name="Espaço Reservado para Conteúdo 2"/>
          <p:cNvSpPr>
            <a:spLocks noGrp="1"/>
          </p:cNvSpPr>
          <p:nvPr>
            <p:ph sz="quarter" idx="13"/>
          </p:nvPr>
        </p:nvSpPr>
        <p:spPr/>
        <p:txBody>
          <a:bodyPr>
            <a:normAutofit/>
          </a:bodyPr>
          <a:lstStyle/>
          <a:p>
            <a:pPr marL="0" indent="0">
              <a:buNone/>
            </a:pPr>
            <a:endParaRPr lang="pt-BR" dirty="0" smtClean="0"/>
          </a:p>
          <a:p>
            <a:pPr marL="0" indent="0" algn="just">
              <a:buNone/>
            </a:pPr>
            <a:r>
              <a:rPr lang="pt-BR" dirty="0" smtClean="0"/>
              <a:t>Em regra, o crime pode ser praticado por qualquer pessoa, logo, cuida-se de crime </a:t>
            </a:r>
            <a:r>
              <a:rPr lang="pt-BR" b="1" dirty="0" smtClean="0"/>
              <a:t>comum</a:t>
            </a:r>
            <a:r>
              <a:rPr lang="pt-BR" dirty="0" smtClean="0"/>
              <a:t>.</a:t>
            </a:r>
          </a:p>
          <a:p>
            <a:pPr marL="0" indent="0" algn="just">
              <a:buNone/>
            </a:pPr>
            <a:endParaRPr lang="pt-BR" dirty="0"/>
          </a:p>
          <a:p>
            <a:pPr marL="0" indent="0" algn="just">
              <a:buNone/>
            </a:pPr>
            <a:r>
              <a:rPr lang="pt-BR" dirty="0" smtClean="0"/>
              <a:t>Alguns doutrinadores consideram como</a:t>
            </a:r>
            <a:r>
              <a:rPr lang="pt-BR" dirty="0" smtClean="0"/>
              <a:t> </a:t>
            </a:r>
            <a:r>
              <a:rPr lang="pt-BR" dirty="0" smtClean="0"/>
              <a:t>única ressalva </a:t>
            </a:r>
            <a:r>
              <a:rPr lang="pt-BR" dirty="0" smtClean="0"/>
              <a:t>o </a:t>
            </a:r>
            <a:r>
              <a:rPr lang="pt-BR" dirty="0" smtClean="0"/>
              <a:t>verbo “</a:t>
            </a:r>
            <a:r>
              <a:rPr lang="pt-BR" b="1" dirty="0" smtClean="0"/>
              <a:t>prescrever</a:t>
            </a:r>
            <a:r>
              <a:rPr lang="pt-BR" dirty="0" smtClean="0"/>
              <a:t>”, que apenas pode ser executado por quem possui a qualidade para tanto, ou seja, quem exerce profissão habilitada à prescrição de drogas, sendo, portanto, nessa modalidade, um </a:t>
            </a:r>
            <a:r>
              <a:rPr lang="pt-BR" b="1" dirty="0" smtClean="0"/>
              <a:t>crime próprio</a:t>
            </a:r>
            <a:r>
              <a:rPr lang="pt-BR" dirty="0" smtClean="0"/>
              <a:t>.</a:t>
            </a:r>
          </a:p>
          <a:p>
            <a:pPr marL="0" indent="0" algn="just">
              <a:buNone/>
            </a:pPr>
            <a:endParaRPr lang="pt-BR" dirty="0"/>
          </a:p>
          <a:p>
            <a:pPr marL="0" indent="0" algn="just">
              <a:buNone/>
            </a:pPr>
            <a:r>
              <a:rPr lang="pt-BR" dirty="0" smtClean="0"/>
              <a:t>Como se trata de crime de perigo abstrato contra a saúde pública, o sujeito passivo é a coletividade.</a:t>
            </a:r>
          </a:p>
        </p:txBody>
      </p:sp>
    </p:spTree>
    <p:extLst>
      <p:ext uri="{BB962C8B-B14F-4D97-AF65-F5344CB8AC3E}">
        <p14:creationId xmlns:p14="http://schemas.microsoft.com/office/powerpoint/2010/main" val="8836372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Condutas Típicas </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r>
              <a:rPr lang="pt-BR" dirty="0" smtClean="0"/>
              <a:t>18, verbos.</a:t>
            </a:r>
          </a:p>
          <a:p>
            <a:endParaRPr lang="pt-BR" dirty="0"/>
          </a:p>
          <a:p>
            <a:pPr algn="just"/>
            <a:r>
              <a:rPr lang="pt-BR" b="1" dirty="0" smtClean="0"/>
              <a:t>Importar</a:t>
            </a:r>
            <a:r>
              <a:rPr lang="pt-BR" dirty="0" smtClean="0"/>
              <a:t> – Proporcionar o ingresso irregular da droga em território </a:t>
            </a:r>
            <a:r>
              <a:rPr lang="pt-BR" dirty="0"/>
              <a:t>nacional. O crime se consuma com a </a:t>
            </a:r>
            <a:r>
              <a:rPr lang="pt-BR" dirty="0" smtClean="0"/>
              <a:t>entrada da substância </a:t>
            </a:r>
            <a:r>
              <a:rPr lang="pt-BR" dirty="0"/>
              <a:t>no território </a:t>
            </a:r>
            <a:r>
              <a:rPr lang="pt-BR" dirty="0" smtClean="0"/>
              <a:t>brasileiro. É desnecessário que a droga chegue ao destino final, por configurar mero exaurimento da conduta.</a:t>
            </a:r>
          </a:p>
          <a:p>
            <a:pPr marL="0" indent="0" algn="just">
              <a:buNone/>
            </a:pPr>
            <a:r>
              <a:rPr lang="pt-BR" dirty="0" smtClean="0"/>
              <a:t>Ex.: Carta; levar junto ao corpo no avião; via terrestre.</a:t>
            </a:r>
          </a:p>
          <a:p>
            <a:pPr marL="0" indent="0" algn="just">
              <a:buNone/>
            </a:pPr>
            <a:r>
              <a:rPr lang="pt-BR" dirty="0" smtClean="0"/>
              <a:t>Em tese, é possível a tentativa – ex. importação pela via terrestre.</a:t>
            </a:r>
          </a:p>
          <a:p>
            <a:pPr algn="just"/>
            <a:endParaRPr lang="pt-BR" dirty="0"/>
          </a:p>
          <a:p>
            <a:pPr algn="just"/>
            <a:r>
              <a:rPr lang="pt-BR" b="1" dirty="0" smtClean="0"/>
              <a:t>Exportar</a:t>
            </a:r>
            <a:r>
              <a:rPr lang="pt-BR" dirty="0" smtClean="0"/>
              <a:t> – levar para fora do Brasil. Na prática, se o agente está exportando, já cometeu o crime em outra modalidade, portanto, já estaria consumado o art. 33 (transportar; guardar; trazer consigo; etc.). No entanto, exclusivamente a modalidade “exportar” consuma-se </a:t>
            </a:r>
            <a:r>
              <a:rPr lang="pt-BR" dirty="0"/>
              <a:t>quando o entorpecente sai do território </a:t>
            </a:r>
            <a:r>
              <a:rPr lang="pt-BR" dirty="0" smtClean="0"/>
              <a:t>nacional.</a:t>
            </a:r>
            <a:endParaRPr lang="pt-BR" b="1" dirty="0"/>
          </a:p>
        </p:txBody>
      </p:sp>
    </p:spTree>
    <p:extLst>
      <p:ext uri="{BB962C8B-B14F-4D97-AF65-F5344CB8AC3E}">
        <p14:creationId xmlns:p14="http://schemas.microsoft.com/office/powerpoint/2010/main" val="2439393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Condutas Típicas </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fontScale="92500"/>
          </a:bodyPr>
          <a:lstStyle/>
          <a:p>
            <a:r>
              <a:rPr lang="pt-BR" dirty="0" smtClean="0"/>
              <a:t>18, verbos.</a:t>
            </a:r>
          </a:p>
          <a:p>
            <a:endParaRPr lang="pt-BR" dirty="0"/>
          </a:p>
          <a:p>
            <a:pPr algn="just"/>
            <a:r>
              <a:rPr lang="pt-BR" b="1" dirty="0" smtClean="0"/>
              <a:t>Remeter </a:t>
            </a:r>
            <a:r>
              <a:rPr lang="pt-BR" dirty="0" smtClean="0"/>
              <a:t>– </a:t>
            </a:r>
            <a:r>
              <a:rPr lang="pt-BR" dirty="0"/>
              <a:t>enviar, por qualquer </a:t>
            </a:r>
            <a:r>
              <a:rPr lang="pt-BR" dirty="0" smtClean="0"/>
              <a:t>meio (ex.: via postal; através de terceira pessoa; etc.) </a:t>
            </a:r>
            <a:r>
              <a:rPr lang="pt-BR" dirty="0"/>
              <a:t>mas </a:t>
            </a:r>
            <a:r>
              <a:rPr lang="pt-BR" b="1" dirty="0"/>
              <a:t>dentro</a:t>
            </a:r>
            <a:r>
              <a:rPr lang="pt-BR" dirty="0"/>
              <a:t> do território </a:t>
            </a:r>
            <a:r>
              <a:rPr lang="pt-BR" dirty="0" smtClean="0"/>
              <a:t>nacional. Há certa discussão quanto ao momento de consumação dessa modalidade, no entanto, prevalece o entendimento que o crime consuma-se no exato momento em que o agente se despe da posse da droga, enviando-a a um terceiro. (Obs. STJ e interceptação de correspondência na central de distribuição dos Correios – precedentes).</a:t>
            </a:r>
          </a:p>
          <a:p>
            <a:pPr algn="just"/>
            <a:endParaRPr lang="pt-BR" b="1" dirty="0"/>
          </a:p>
          <a:p>
            <a:pPr algn="just"/>
            <a:r>
              <a:rPr lang="pt-BR" b="1" dirty="0" smtClean="0"/>
              <a:t>Preparar</a:t>
            </a:r>
            <a:r>
              <a:rPr lang="pt-BR" dirty="0" smtClean="0"/>
              <a:t> – obter algo através da composição ou decomposição de elementos;.</a:t>
            </a:r>
          </a:p>
          <a:p>
            <a:pPr algn="just"/>
            <a:endParaRPr lang="pt-BR" b="1" dirty="0"/>
          </a:p>
          <a:p>
            <a:pPr algn="just"/>
            <a:r>
              <a:rPr lang="pt-BR" b="1" dirty="0" smtClean="0"/>
              <a:t>Produzir</a:t>
            </a:r>
            <a:r>
              <a:rPr lang="pt-BR" dirty="0" smtClean="0"/>
              <a:t> – Dar origem a algo antes inexistente. Para alguns, o verbo “produzir” guarda relação com uma atividade extrativa da natureza (plantar, colher, etc.).</a:t>
            </a:r>
            <a:endParaRPr lang="pt-BR" b="1" dirty="0"/>
          </a:p>
        </p:txBody>
      </p:sp>
    </p:spTree>
    <p:extLst>
      <p:ext uri="{BB962C8B-B14F-4D97-AF65-F5344CB8AC3E}">
        <p14:creationId xmlns:p14="http://schemas.microsoft.com/office/powerpoint/2010/main" val="3131441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Condutas Típicas </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r>
              <a:rPr lang="pt-BR" dirty="0" smtClean="0"/>
              <a:t>18, verbos.</a:t>
            </a:r>
          </a:p>
          <a:p>
            <a:endParaRPr lang="pt-BR" dirty="0"/>
          </a:p>
          <a:p>
            <a:pPr algn="just"/>
            <a:r>
              <a:rPr lang="pt-BR" b="1" dirty="0" smtClean="0"/>
              <a:t>Fabricar </a:t>
            </a:r>
            <a:r>
              <a:rPr lang="pt-BR" dirty="0" smtClean="0"/>
              <a:t>– </a:t>
            </a:r>
            <a:r>
              <a:rPr lang="pt-BR" dirty="0"/>
              <a:t>feitura por meio mecânico ou </a:t>
            </a:r>
            <a:r>
              <a:rPr lang="pt-BR" dirty="0" smtClean="0"/>
              <a:t>industrial;</a:t>
            </a:r>
          </a:p>
          <a:p>
            <a:pPr algn="just"/>
            <a:endParaRPr lang="pt-BR" b="1" dirty="0"/>
          </a:p>
          <a:p>
            <a:pPr algn="just"/>
            <a:r>
              <a:rPr lang="pt-BR" b="1" dirty="0" smtClean="0"/>
              <a:t>Adquirir</a:t>
            </a:r>
            <a:r>
              <a:rPr lang="pt-BR" dirty="0"/>
              <a:t> </a:t>
            </a:r>
            <a:r>
              <a:rPr lang="pt-BR" dirty="0" smtClean="0"/>
              <a:t>– obter </a:t>
            </a:r>
            <a:r>
              <a:rPr lang="pt-BR" dirty="0"/>
              <a:t>a propriedade de forma gratuita ou onerosa, mesmo sem </a:t>
            </a:r>
            <a:r>
              <a:rPr lang="pt-BR" dirty="0" smtClean="0"/>
              <a:t>tradição. Desde que evidenciada a existência de um acordo de vontades sobre a droga e o preço, não há necessidade de tradição da droga ao seu adquirente. STJ HC 212.528/SC (2015).</a:t>
            </a:r>
          </a:p>
          <a:p>
            <a:pPr algn="just"/>
            <a:endParaRPr lang="pt-BR" dirty="0"/>
          </a:p>
          <a:p>
            <a:pPr algn="just"/>
            <a:r>
              <a:rPr lang="pt-BR" b="1" dirty="0" smtClean="0"/>
              <a:t>Vender</a:t>
            </a:r>
            <a:r>
              <a:rPr lang="pt-BR" dirty="0" smtClean="0"/>
              <a:t> – Alienar mediante contraprestação. Nos mesmos moldes do verbo “adquirir”, não necessita da tradição da droga.</a:t>
            </a:r>
            <a:endParaRPr lang="pt-BR" b="1" dirty="0" smtClean="0"/>
          </a:p>
          <a:p>
            <a:pPr algn="just"/>
            <a:endParaRPr lang="pt-BR" b="1" dirty="0"/>
          </a:p>
          <a:p>
            <a:pPr algn="just"/>
            <a:endParaRPr lang="pt-BR" b="1" dirty="0"/>
          </a:p>
        </p:txBody>
      </p:sp>
    </p:spTree>
    <p:extLst>
      <p:ext uri="{BB962C8B-B14F-4D97-AF65-F5344CB8AC3E}">
        <p14:creationId xmlns:p14="http://schemas.microsoft.com/office/powerpoint/2010/main" val="1293998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Condutas Típicas </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r>
              <a:rPr lang="pt-BR" dirty="0" smtClean="0"/>
              <a:t>18, verbos.</a:t>
            </a:r>
          </a:p>
          <a:p>
            <a:endParaRPr lang="pt-BR" dirty="0"/>
          </a:p>
          <a:p>
            <a:pPr algn="just"/>
            <a:r>
              <a:rPr lang="pt-BR" b="1" dirty="0" smtClean="0"/>
              <a:t>Expor à venda</a:t>
            </a:r>
          </a:p>
          <a:p>
            <a:pPr algn="just"/>
            <a:endParaRPr lang="pt-BR" b="1" dirty="0"/>
          </a:p>
          <a:p>
            <a:pPr algn="just"/>
            <a:r>
              <a:rPr lang="pt-BR" b="1" dirty="0" smtClean="0"/>
              <a:t>Oferecer</a:t>
            </a:r>
            <a:r>
              <a:rPr lang="pt-BR" dirty="0" smtClean="0"/>
              <a:t> – Ofertar como presente, sem a intenção de venda.</a:t>
            </a:r>
          </a:p>
          <a:p>
            <a:pPr algn="just"/>
            <a:endParaRPr lang="pt-BR" dirty="0"/>
          </a:p>
          <a:p>
            <a:pPr algn="just"/>
            <a:r>
              <a:rPr lang="pt-BR" b="1" dirty="0" smtClean="0"/>
              <a:t>Ter em depósito</a:t>
            </a:r>
            <a:endParaRPr lang="pt-BR" dirty="0" smtClean="0"/>
          </a:p>
          <a:p>
            <a:pPr algn="just"/>
            <a:endParaRPr lang="pt-BR" dirty="0"/>
          </a:p>
          <a:p>
            <a:pPr algn="just"/>
            <a:r>
              <a:rPr lang="pt-BR" b="1" dirty="0" smtClean="0"/>
              <a:t>Transportar</a:t>
            </a:r>
          </a:p>
          <a:p>
            <a:pPr algn="just"/>
            <a:endParaRPr lang="pt-BR" b="1" dirty="0"/>
          </a:p>
          <a:p>
            <a:pPr algn="just"/>
            <a:r>
              <a:rPr lang="pt-BR" b="1" dirty="0" smtClean="0"/>
              <a:t>Trazer Consigo</a:t>
            </a:r>
          </a:p>
          <a:p>
            <a:pPr algn="just"/>
            <a:endParaRPr lang="pt-BR" b="1" dirty="0"/>
          </a:p>
          <a:p>
            <a:pPr algn="just"/>
            <a:r>
              <a:rPr lang="pt-BR" b="1" dirty="0" smtClean="0"/>
              <a:t>Guardar</a:t>
            </a:r>
            <a:r>
              <a:rPr lang="pt-BR" dirty="0" smtClean="0"/>
              <a:t> </a:t>
            </a:r>
            <a:endParaRPr lang="pt-BR" b="1" dirty="0"/>
          </a:p>
          <a:p>
            <a:pPr algn="just"/>
            <a:endParaRPr lang="pt-BR" b="1" dirty="0"/>
          </a:p>
        </p:txBody>
      </p:sp>
    </p:spTree>
    <p:extLst>
      <p:ext uri="{BB962C8B-B14F-4D97-AF65-F5344CB8AC3E}">
        <p14:creationId xmlns:p14="http://schemas.microsoft.com/office/powerpoint/2010/main" val="4048772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Condutas Típicas </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r>
              <a:rPr lang="pt-BR" dirty="0" smtClean="0"/>
              <a:t>18, verbos.</a:t>
            </a:r>
          </a:p>
          <a:p>
            <a:endParaRPr lang="pt-BR" dirty="0"/>
          </a:p>
          <a:p>
            <a:pPr algn="just"/>
            <a:r>
              <a:rPr lang="pt-BR" b="1" dirty="0" smtClean="0"/>
              <a:t>Prescrever </a:t>
            </a:r>
            <a:r>
              <a:rPr lang="pt-BR" dirty="0" smtClean="0"/>
              <a:t>– Receitar, indicar</a:t>
            </a:r>
            <a:r>
              <a:rPr lang="pt-BR" dirty="0" smtClean="0"/>
              <a:t>. </a:t>
            </a:r>
            <a:r>
              <a:rPr lang="pt-BR" dirty="0" smtClean="0"/>
              <a:t>Punível apenas à título de dolo. </a:t>
            </a:r>
          </a:p>
          <a:p>
            <a:pPr algn="just"/>
            <a:endParaRPr lang="pt-BR" b="1" dirty="0"/>
          </a:p>
          <a:p>
            <a:r>
              <a:rPr lang="pt-BR" b="1" dirty="0" smtClean="0"/>
              <a:t>Obs.: </a:t>
            </a:r>
            <a:r>
              <a:rPr lang="pt-BR" b="1" dirty="0"/>
              <a:t>Art. 38.</a:t>
            </a:r>
            <a:r>
              <a:rPr lang="pt-BR" dirty="0"/>
              <a:t>  </a:t>
            </a:r>
            <a:r>
              <a:rPr lang="pt-BR" b="1" u="sng" dirty="0"/>
              <a:t>Prescrever</a:t>
            </a:r>
            <a:r>
              <a:rPr lang="pt-BR" dirty="0"/>
              <a:t> ou </a:t>
            </a:r>
            <a:r>
              <a:rPr lang="pt-BR" b="1" u="sng" dirty="0"/>
              <a:t>ministrar</a:t>
            </a:r>
            <a:r>
              <a:rPr lang="pt-BR" dirty="0"/>
              <a:t>, </a:t>
            </a:r>
            <a:r>
              <a:rPr lang="pt-BR" b="1" dirty="0">
                <a:solidFill>
                  <a:srgbClr val="FF0000"/>
                </a:solidFill>
              </a:rPr>
              <a:t>culposamente</a:t>
            </a:r>
            <a:r>
              <a:rPr lang="pt-BR" dirty="0"/>
              <a:t>, drogas, </a:t>
            </a:r>
            <a:r>
              <a:rPr lang="pt-BR" u="sng" dirty="0"/>
              <a:t>sem que delas necessite o paciente</a:t>
            </a:r>
            <a:r>
              <a:rPr lang="pt-BR" dirty="0"/>
              <a:t>, </a:t>
            </a:r>
            <a:r>
              <a:rPr lang="pt-BR" b="1" dirty="0"/>
              <a:t>ou</a:t>
            </a:r>
            <a:r>
              <a:rPr lang="pt-BR" dirty="0"/>
              <a:t> </a:t>
            </a:r>
            <a:r>
              <a:rPr lang="pt-BR" u="sng" dirty="0"/>
              <a:t>fazê-lo em doses excessivas </a:t>
            </a:r>
            <a:r>
              <a:rPr lang="pt-BR" b="1" dirty="0"/>
              <a:t>ou</a:t>
            </a:r>
            <a:r>
              <a:rPr lang="pt-BR" dirty="0"/>
              <a:t> </a:t>
            </a:r>
            <a:r>
              <a:rPr lang="pt-BR" u="sng" dirty="0"/>
              <a:t>em desacordo com determinação legal ou regulamentar</a:t>
            </a:r>
            <a:r>
              <a:rPr lang="pt-BR" dirty="0" smtClean="0"/>
              <a:t>:</a:t>
            </a:r>
          </a:p>
          <a:p>
            <a:endParaRPr lang="pt-BR" dirty="0"/>
          </a:p>
          <a:p>
            <a:pPr marL="0" indent="0" algn="just">
              <a:buNone/>
            </a:pPr>
            <a:r>
              <a:rPr lang="pt-BR" dirty="0"/>
              <a:t>Pena - detenção, de 6 (seis) meses a 2 (dois) anos, e pagamento de 50 (</a:t>
            </a:r>
            <a:r>
              <a:rPr lang="pt-BR" dirty="0" err="1"/>
              <a:t>cinqüenta</a:t>
            </a:r>
            <a:r>
              <a:rPr lang="pt-BR" dirty="0"/>
              <a:t>) a 200 (duzentos) dias-multa.</a:t>
            </a:r>
          </a:p>
          <a:p>
            <a:pPr marL="0" indent="0" algn="just">
              <a:buNone/>
            </a:pPr>
            <a:r>
              <a:rPr lang="pt-BR" dirty="0"/>
              <a:t>Parágrafo único.  O juiz comunicará a condenação ao Conselho Federal da categoria profissional a que pertença o agente.</a:t>
            </a:r>
          </a:p>
          <a:p>
            <a:pPr algn="just"/>
            <a:endParaRPr lang="pt-BR" b="1" dirty="0" smtClean="0"/>
          </a:p>
          <a:p>
            <a:pPr algn="just"/>
            <a:endParaRPr lang="pt-BR" b="1" dirty="0"/>
          </a:p>
        </p:txBody>
      </p:sp>
    </p:spTree>
    <p:extLst>
      <p:ext uri="{BB962C8B-B14F-4D97-AF65-F5344CB8AC3E}">
        <p14:creationId xmlns:p14="http://schemas.microsoft.com/office/powerpoint/2010/main" val="35878991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 Condutas Típicas </a:t>
            </a:r>
            <a:endParaRPr lang="pt-BR" dirty="0"/>
          </a:p>
        </p:txBody>
      </p:sp>
      <p:sp>
        <p:nvSpPr>
          <p:cNvPr id="3" name="Espaço Reservado para Conteúdo 2"/>
          <p:cNvSpPr>
            <a:spLocks noGrp="1"/>
          </p:cNvSpPr>
          <p:nvPr>
            <p:ph sz="quarter" idx="13"/>
          </p:nvPr>
        </p:nvSpPr>
        <p:spPr>
          <a:xfrm>
            <a:off x="274320" y="1298448"/>
            <a:ext cx="8595360" cy="5559552"/>
          </a:xfrm>
        </p:spPr>
        <p:txBody>
          <a:bodyPr>
            <a:normAutofit/>
          </a:bodyPr>
          <a:lstStyle/>
          <a:p>
            <a:r>
              <a:rPr lang="pt-BR" dirty="0" smtClean="0"/>
              <a:t>18, verbos.</a:t>
            </a:r>
          </a:p>
          <a:p>
            <a:endParaRPr lang="pt-BR" dirty="0" smtClean="0"/>
          </a:p>
          <a:p>
            <a:pPr algn="just"/>
            <a:r>
              <a:rPr lang="pt-BR" dirty="0" smtClean="0"/>
              <a:t> </a:t>
            </a:r>
            <a:r>
              <a:rPr lang="pt-BR" b="1" dirty="0" smtClean="0"/>
              <a:t>Ministrar</a:t>
            </a:r>
            <a:r>
              <a:rPr lang="pt-BR" dirty="0" smtClean="0"/>
              <a:t> – introduzir no organismo de alguém </a:t>
            </a:r>
            <a:r>
              <a:rPr lang="pt-BR" dirty="0" err="1" smtClean="0"/>
              <a:t>substência</a:t>
            </a:r>
            <a:r>
              <a:rPr lang="pt-BR" dirty="0" smtClean="0"/>
              <a:t> entorpecente por qualquer meio. Não é crime próprio. Se culposo, incide o art. 38.</a:t>
            </a:r>
          </a:p>
          <a:p>
            <a:pPr algn="just"/>
            <a:endParaRPr lang="pt-BR" dirty="0"/>
          </a:p>
          <a:p>
            <a:pPr algn="just"/>
            <a:r>
              <a:rPr lang="pt-BR" b="1" dirty="0" smtClean="0"/>
              <a:t>Entregar a consumo</a:t>
            </a:r>
            <a:r>
              <a:rPr lang="pt-BR" dirty="0" smtClean="0"/>
              <a:t> - </a:t>
            </a:r>
            <a:r>
              <a:rPr lang="pt-BR" dirty="0"/>
              <a:t>previsão muito ampla, buscando alcançar toda ação relacionada à traficância que não tenha sido classificada nas </a:t>
            </a:r>
            <a:r>
              <a:rPr lang="pt-BR" dirty="0" smtClean="0"/>
              <a:t>condutas anteriores. Diferencia-se do “fornecimento” por consistir em tradição da droga a terceiro praticada de maneira isolada, única, esporádica.</a:t>
            </a:r>
          </a:p>
          <a:p>
            <a:pPr algn="just"/>
            <a:endParaRPr lang="pt-BR" b="1" dirty="0"/>
          </a:p>
          <a:p>
            <a:pPr algn="just"/>
            <a:r>
              <a:rPr lang="pt-BR" b="1" dirty="0" smtClean="0"/>
              <a:t>Fornecer</a:t>
            </a:r>
            <a:r>
              <a:rPr lang="pt-BR" dirty="0" smtClean="0"/>
              <a:t> – Prover, entregar, abastecer, distingue-se de entregar a consumo por trazer a ideia de continuidade no tempo.</a:t>
            </a:r>
            <a:endParaRPr lang="pt-BR" b="1" dirty="0"/>
          </a:p>
          <a:p>
            <a:pPr algn="just"/>
            <a:endParaRPr lang="pt-BR" b="1" dirty="0" smtClean="0"/>
          </a:p>
          <a:p>
            <a:pPr algn="just"/>
            <a:endParaRPr lang="pt-BR" b="1" dirty="0"/>
          </a:p>
        </p:txBody>
      </p:sp>
    </p:spTree>
    <p:extLst>
      <p:ext uri="{BB962C8B-B14F-4D97-AF65-F5344CB8AC3E}">
        <p14:creationId xmlns:p14="http://schemas.microsoft.com/office/powerpoint/2010/main" val="17599372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33, §3º x Entregar a Consumo</a:t>
            </a:r>
            <a:endParaRPr lang="pt-BR" dirty="0"/>
          </a:p>
        </p:txBody>
      </p:sp>
      <p:sp>
        <p:nvSpPr>
          <p:cNvPr id="3" name="Espaço Reservado para Conteúdo 2"/>
          <p:cNvSpPr>
            <a:spLocks noGrp="1"/>
          </p:cNvSpPr>
          <p:nvPr>
            <p:ph sz="quarter" idx="13"/>
          </p:nvPr>
        </p:nvSpPr>
        <p:spPr/>
        <p:txBody>
          <a:bodyPr/>
          <a:lstStyle/>
          <a:p>
            <a:endParaRPr lang="pt-BR" dirty="0" smtClean="0"/>
          </a:p>
          <a:p>
            <a:pPr algn="just"/>
            <a:r>
              <a:rPr lang="pt-BR" dirty="0" smtClean="0"/>
              <a:t>Crime </a:t>
            </a:r>
            <a:r>
              <a:rPr lang="pt-BR" dirty="0"/>
              <a:t>de oferecimento de </a:t>
            </a:r>
            <a:r>
              <a:rPr lang="pt-BR" dirty="0" smtClean="0"/>
              <a:t>droga </a:t>
            </a:r>
          </a:p>
          <a:p>
            <a:pPr marL="0" indent="0" algn="just">
              <a:buNone/>
            </a:pPr>
            <a:endParaRPr lang="pt-BR" dirty="0" smtClean="0"/>
          </a:p>
          <a:p>
            <a:pPr marL="0" indent="0" algn="just">
              <a:buNone/>
            </a:pPr>
            <a:r>
              <a:rPr lang="pt-BR" dirty="0" smtClean="0"/>
              <a:t>§ </a:t>
            </a:r>
            <a:r>
              <a:rPr lang="pt-BR" dirty="0"/>
              <a:t>3</a:t>
            </a:r>
            <a:r>
              <a:rPr lang="pt-BR" u="sng" baseline="30000" dirty="0"/>
              <a:t>o</a:t>
            </a:r>
            <a:r>
              <a:rPr lang="pt-BR" dirty="0"/>
              <a:t>  Oferecer droga, eventualmente e sem objetivo de lucro, a </a:t>
            </a:r>
            <a:r>
              <a:rPr lang="pt-BR" b="1" dirty="0"/>
              <a:t>pessoa de seu relacionamento</a:t>
            </a:r>
            <a:r>
              <a:rPr lang="pt-BR" dirty="0"/>
              <a:t>, </a:t>
            </a:r>
            <a:r>
              <a:rPr lang="pt-BR" dirty="0">
                <a:solidFill>
                  <a:srgbClr val="FF0000"/>
                </a:solidFill>
              </a:rPr>
              <a:t>para juntos a consumirem</a:t>
            </a:r>
            <a:r>
              <a:rPr lang="pt-BR" dirty="0" smtClean="0"/>
              <a:t>:</a:t>
            </a:r>
          </a:p>
          <a:p>
            <a:endParaRPr lang="pt-BR" dirty="0"/>
          </a:p>
          <a:p>
            <a:pPr marL="0" indent="0">
              <a:buNone/>
            </a:pPr>
            <a:r>
              <a:rPr lang="pt-BR" dirty="0"/>
              <a:t>Pena - detenção, de 6 (seis) meses a 1 (um) ano, e pagamento de 700 (setecentos) a 1.500 (mil e quinhentos) dias-multa, sem prejuízo das penas previstas no art. 28.</a:t>
            </a:r>
          </a:p>
          <a:p>
            <a:pPr marL="0" indent="0">
              <a:buNone/>
            </a:pPr>
            <a:endParaRPr lang="pt-BR" dirty="0"/>
          </a:p>
        </p:txBody>
      </p:sp>
    </p:spTree>
    <p:extLst>
      <p:ext uri="{BB962C8B-B14F-4D97-AF65-F5344CB8AC3E}">
        <p14:creationId xmlns:p14="http://schemas.microsoft.com/office/powerpoint/2010/main" val="564929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Disposições Preliminares</a:t>
            </a:r>
          </a:p>
        </p:txBody>
      </p:sp>
      <p:sp>
        <p:nvSpPr>
          <p:cNvPr id="3" name="Espaço Reservado para Conteúdo 2"/>
          <p:cNvSpPr>
            <a:spLocks noGrp="1"/>
          </p:cNvSpPr>
          <p:nvPr>
            <p:ph sz="quarter" idx="13"/>
          </p:nvPr>
        </p:nvSpPr>
        <p:spPr/>
        <p:txBody>
          <a:bodyPr/>
          <a:lstStyle/>
          <a:p>
            <a:pPr lvl="0" algn="just"/>
            <a:r>
              <a:rPr lang="pt-BR" dirty="0"/>
              <a:t>Art. 1º. “</a:t>
            </a:r>
            <a:r>
              <a:rPr lang="pt-BR" b="1" dirty="0"/>
              <a:t>Esta Lei institui o Sistema Nacional de Políticas Públicas sobre Drogas - </a:t>
            </a:r>
            <a:r>
              <a:rPr lang="pt-BR" b="1" dirty="0" err="1"/>
              <a:t>Sisnad</a:t>
            </a:r>
            <a:r>
              <a:rPr lang="pt-BR" dirty="0"/>
              <a:t>; </a:t>
            </a:r>
            <a:r>
              <a:rPr lang="pt-BR" dirty="0">
                <a:solidFill>
                  <a:schemeClr val="tx1"/>
                </a:solidFill>
              </a:rPr>
              <a:t>prescreve medidas para </a:t>
            </a:r>
            <a:r>
              <a:rPr lang="pt-BR" b="1" u="sng" dirty="0">
                <a:solidFill>
                  <a:srgbClr val="FF0000"/>
                </a:solidFill>
              </a:rPr>
              <a:t>prevenção</a:t>
            </a:r>
            <a:r>
              <a:rPr lang="pt-BR" dirty="0">
                <a:solidFill>
                  <a:srgbClr val="FF0000"/>
                </a:solidFill>
              </a:rPr>
              <a:t> </a:t>
            </a:r>
            <a:r>
              <a:rPr lang="pt-BR" dirty="0">
                <a:solidFill>
                  <a:schemeClr val="tx1"/>
                </a:solidFill>
              </a:rPr>
              <a:t>do uso indevido, atenção e reinserção social de usuários e dependentes de drogas</a:t>
            </a:r>
            <a:r>
              <a:rPr lang="pt-BR" dirty="0"/>
              <a:t>; estabelece normas para </a:t>
            </a:r>
            <a:r>
              <a:rPr lang="pt-BR" b="1" u="sng" dirty="0">
                <a:solidFill>
                  <a:srgbClr val="FF0000"/>
                </a:solidFill>
              </a:rPr>
              <a:t>repressão</a:t>
            </a:r>
            <a:r>
              <a:rPr lang="pt-BR" dirty="0">
                <a:solidFill>
                  <a:srgbClr val="FF0000"/>
                </a:solidFill>
              </a:rPr>
              <a:t> </a:t>
            </a:r>
            <a:r>
              <a:rPr lang="pt-BR" dirty="0"/>
              <a:t>à produção não autorizada e ao tráfico ilícito de drogas e define crimes</a:t>
            </a:r>
            <a:r>
              <a:rPr lang="pt-BR" dirty="0" smtClean="0"/>
              <a:t>.</a:t>
            </a:r>
          </a:p>
          <a:p>
            <a:pPr lvl="0" algn="just"/>
            <a:endParaRPr lang="pt-BR" dirty="0"/>
          </a:p>
          <a:p>
            <a:pPr lvl="0" algn="just"/>
            <a:r>
              <a:rPr lang="pt-BR" b="1" dirty="0"/>
              <a:t>Parágrafo único.</a:t>
            </a:r>
            <a:r>
              <a:rPr lang="pt-BR" dirty="0"/>
              <a:t>  Para fins desta Lei, </a:t>
            </a:r>
            <a:r>
              <a:rPr lang="pt-BR" b="1" dirty="0"/>
              <a:t>consideram-se como drogas as substâncias ou os produtos capazes de causar dependência, assim especificados em lei ou relacionados em listas atualizadas periodicamente pelo Poder Executivo da União</a:t>
            </a:r>
            <a:r>
              <a:rPr lang="pt-BR" dirty="0" smtClean="0"/>
              <a:t>”.</a:t>
            </a:r>
          </a:p>
          <a:p>
            <a:pPr lvl="0" algn="just"/>
            <a:endParaRPr lang="pt-BR" dirty="0"/>
          </a:p>
          <a:p>
            <a:pPr lvl="0" algn="just"/>
            <a:r>
              <a:rPr lang="pt-BR" dirty="0"/>
              <a:t>(Portaria SVS/MS n. 344/98)</a:t>
            </a:r>
          </a:p>
          <a:p>
            <a:pPr marL="0" indent="0">
              <a:buNone/>
            </a:pPr>
            <a:endParaRPr lang="pt-BR" dirty="0"/>
          </a:p>
        </p:txBody>
      </p:sp>
    </p:spTree>
    <p:extLst>
      <p:ext uri="{BB962C8B-B14F-4D97-AF65-F5344CB8AC3E}">
        <p14:creationId xmlns:p14="http://schemas.microsoft.com/office/powerpoint/2010/main" val="461570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99392"/>
            <a:ext cx="8591550" cy="1066801"/>
          </a:xfrm>
        </p:spPr>
        <p:txBody>
          <a:bodyPr>
            <a:normAutofit fontScale="90000"/>
          </a:bodyPr>
          <a:lstStyle/>
          <a:p>
            <a:r>
              <a:rPr lang="pt-BR" dirty="0" smtClean="0"/>
              <a:t>Princípio da Insignificância e tráfico de drogas</a:t>
            </a:r>
            <a:endParaRPr lang="pt-BR" dirty="0"/>
          </a:p>
        </p:txBody>
      </p:sp>
      <p:sp>
        <p:nvSpPr>
          <p:cNvPr id="3" name="Espaço Reservado para Conteúdo 2"/>
          <p:cNvSpPr>
            <a:spLocks noGrp="1"/>
          </p:cNvSpPr>
          <p:nvPr>
            <p:ph sz="quarter" idx="13"/>
          </p:nvPr>
        </p:nvSpPr>
        <p:spPr/>
        <p:txBody>
          <a:bodyPr/>
          <a:lstStyle/>
          <a:p>
            <a:pPr algn="just"/>
            <a:r>
              <a:rPr lang="pt-BR" dirty="0" smtClean="0"/>
              <a:t>Ao contrário do crime de porte ou cultivo de drogas para consumo, relação ao qual há alguns precedentes da 1ª Turma do STF admitindo a aplicação do princípio da insignificância, prevalece o entendimento de que tal princípio não pode ser aplicado ao tráfico de drogas.</a:t>
            </a:r>
          </a:p>
          <a:p>
            <a:pPr algn="just"/>
            <a:endParaRPr lang="pt-BR" dirty="0"/>
          </a:p>
          <a:p>
            <a:pPr algn="just"/>
            <a:r>
              <a:rPr lang="pt-BR" dirty="0" smtClean="0"/>
              <a:t>Por mais que alguém seja flagrado entregando pouca quantidade de droga, como se trata de crime de perigo abstrato, subsiste a relevância penal da conduta, já que o tipo do art. 33 está voltado também para o combate à propagação do uso de drogas.</a:t>
            </a:r>
            <a:endParaRPr lang="pt-BR" dirty="0"/>
          </a:p>
        </p:txBody>
      </p:sp>
    </p:spTree>
    <p:extLst>
      <p:ext uri="{BB962C8B-B14F-4D97-AF65-F5344CB8AC3E}">
        <p14:creationId xmlns:p14="http://schemas.microsoft.com/office/powerpoint/2010/main" val="2355387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Crimes permanentes e tráfico de drogas</a:t>
            </a:r>
            <a:endParaRPr lang="pt-BR" dirty="0"/>
          </a:p>
        </p:txBody>
      </p:sp>
      <p:sp>
        <p:nvSpPr>
          <p:cNvPr id="3" name="Espaço Reservado para Conteúdo 2"/>
          <p:cNvSpPr>
            <a:spLocks noGrp="1"/>
          </p:cNvSpPr>
          <p:nvPr>
            <p:ph sz="quarter" idx="13"/>
          </p:nvPr>
        </p:nvSpPr>
        <p:spPr/>
        <p:txBody>
          <a:bodyPr/>
          <a:lstStyle/>
          <a:p>
            <a:r>
              <a:rPr lang="pt-BR" dirty="0" smtClean="0"/>
              <a:t>Expor à venda; ter em depósito; transportar; trazer consigo; guardar.</a:t>
            </a:r>
          </a:p>
          <a:p>
            <a:endParaRPr lang="pt-BR" dirty="0"/>
          </a:p>
          <a:p>
            <a:pPr marL="457200" indent="-457200" algn="just"/>
            <a:r>
              <a:rPr lang="pt-BR" b="1" dirty="0" smtClean="0"/>
              <a:t>Prisão em flagrante</a:t>
            </a:r>
            <a:r>
              <a:rPr lang="pt-BR" dirty="0" smtClean="0"/>
              <a:t>: Art. 303, CPP.: </a:t>
            </a:r>
          </a:p>
          <a:p>
            <a:pPr marL="0" indent="0" algn="ctr">
              <a:buNone/>
            </a:pPr>
            <a:r>
              <a:rPr lang="pt-BR" dirty="0" smtClean="0"/>
              <a:t>“Art</a:t>
            </a:r>
            <a:r>
              <a:rPr lang="pt-BR" dirty="0"/>
              <a:t>. 303.  Nas infrações permanentes, entende-se o agente em flagrante delito enquanto não cessar a </a:t>
            </a:r>
            <a:r>
              <a:rPr lang="pt-BR" dirty="0" smtClean="0"/>
              <a:t>permanência”.</a:t>
            </a:r>
          </a:p>
          <a:p>
            <a:pPr marL="0" indent="0" algn="ctr">
              <a:buNone/>
            </a:pPr>
            <a:endParaRPr lang="pt-BR" dirty="0"/>
          </a:p>
          <a:p>
            <a:pPr marL="342900" indent="-342900" algn="just"/>
            <a:endParaRPr lang="pt-BR" dirty="0" smtClean="0"/>
          </a:p>
          <a:p>
            <a:pPr marL="342900" indent="-342900" algn="just"/>
            <a:r>
              <a:rPr lang="pt-BR" b="1" dirty="0" smtClean="0"/>
              <a:t>Lei penal no tempo</a:t>
            </a:r>
          </a:p>
          <a:p>
            <a:pPr marL="0" indent="0" algn="just">
              <a:buNone/>
            </a:pPr>
            <a:endParaRPr lang="pt-BR" dirty="0"/>
          </a:p>
          <a:p>
            <a:pPr marL="457200" indent="-457200" algn="just">
              <a:buFont typeface="+mj-lt"/>
              <a:buAutoNum type="arabicPeriod"/>
            </a:pPr>
            <a:endParaRPr lang="pt-BR" dirty="0"/>
          </a:p>
          <a:p>
            <a:pPr marL="457200" indent="-457200" algn="just">
              <a:buFont typeface="+mj-lt"/>
              <a:buAutoNum type="arabicPeriod"/>
            </a:pPr>
            <a:endParaRPr lang="pt-BR" dirty="0" smtClean="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5285186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99392"/>
            <a:ext cx="8591550" cy="1066801"/>
          </a:xfrm>
        </p:spPr>
        <p:txBody>
          <a:bodyPr/>
          <a:lstStyle/>
          <a:p>
            <a:r>
              <a:rPr lang="pt-BR" dirty="0" smtClean="0"/>
              <a:t>Crimes permanentes e tráfico de drogas</a:t>
            </a:r>
            <a:endParaRPr lang="pt-BR" dirty="0"/>
          </a:p>
        </p:txBody>
      </p:sp>
      <p:sp>
        <p:nvSpPr>
          <p:cNvPr id="3" name="Espaço Reservado para Conteúdo 2"/>
          <p:cNvSpPr>
            <a:spLocks noGrp="1"/>
          </p:cNvSpPr>
          <p:nvPr>
            <p:ph sz="quarter" idx="13"/>
          </p:nvPr>
        </p:nvSpPr>
        <p:spPr/>
        <p:txBody>
          <a:bodyPr>
            <a:normAutofit fontScale="92500"/>
          </a:bodyPr>
          <a:lstStyle/>
          <a:p>
            <a:pPr marL="457200" indent="-457200" algn="just"/>
            <a:r>
              <a:rPr lang="pt-BR" b="1" dirty="0" smtClean="0"/>
              <a:t>Violação domiciliar independentemente de prévia autorização judicial</a:t>
            </a:r>
            <a:r>
              <a:rPr lang="pt-BR" dirty="0" smtClean="0"/>
              <a:t>:</a:t>
            </a:r>
          </a:p>
          <a:p>
            <a:pPr marL="0" indent="0" algn="ctr">
              <a:buNone/>
            </a:pPr>
            <a:r>
              <a:rPr lang="pt-BR" dirty="0" smtClean="0"/>
              <a:t>“Art. 5º, XI, CF </a:t>
            </a:r>
            <a:r>
              <a:rPr lang="pt-BR" dirty="0"/>
              <a:t>- a casa é </a:t>
            </a:r>
            <a:r>
              <a:rPr lang="pt-BR" b="1" dirty="0">
                <a:solidFill>
                  <a:srgbClr val="FF0000"/>
                </a:solidFill>
              </a:rPr>
              <a:t>asilo inviolável </a:t>
            </a:r>
            <a:r>
              <a:rPr lang="pt-BR" dirty="0"/>
              <a:t>do indivíduo, </a:t>
            </a:r>
            <a:r>
              <a:rPr lang="pt-BR" b="1" dirty="0">
                <a:solidFill>
                  <a:srgbClr val="FF0000"/>
                </a:solidFill>
              </a:rPr>
              <a:t>ninguém</a:t>
            </a:r>
            <a:r>
              <a:rPr lang="pt-BR" dirty="0">
                <a:solidFill>
                  <a:srgbClr val="FF0000"/>
                </a:solidFill>
              </a:rPr>
              <a:t> </a:t>
            </a:r>
            <a:r>
              <a:rPr lang="pt-BR" dirty="0"/>
              <a:t>nela podendo penetrar sem consentimento do morador, </a:t>
            </a:r>
            <a:r>
              <a:rPr lang="pt-BR" b="1" dirty="0">
                <a:solidFill>
                  <a:srgbClr val="FF0000"/>
                </a:solidFill>
              </a:rPr>
              <a:t>salvo em caso de flagrante delito </a:t>
            </a:r>
            <a:r>
              <a:rPr lang="pt-BR" dirty="0"/>
              <a:t>ou desastre, ou para prestar socorro, ou, durante o dia, por determinação </a:t>
            </a:r>
            <a:r>
              <a:rPr lang="pt-BR" dirty="0" smtClean="0"/>
              <a:t>judicial”;</a:t>
            </a:r>
          </a:p>
          <a:p>
            <a:pPr marL="457200" indent="-457200" algn="just">
              <a:buFont typeface="+mj-lt"/>
              <a:buAutoNum type="arabicPeriod"/>
            </a:pPr>
            <a:endParaRPr lang="pt-BR" dirty="0" smtClean="0"/>
          </a:p>
          <a:p>
            <a:pPr marL="457200" indent="-457200" algn="just"/>
            <a:r>
              <a:rPr lang="pt-BR" dirty="0"/>
              <a:t>O Plenário do Supremo Tribunal Federal (STF) </a:t>
            </a:r>
            <a:r>
              <a:rPr lang="pt-BR" dirty="0" smtClean="0"/>
              <a:t>concluiu no </a:t>
            </a:r>
            <a:r>
              <a:rPr lang="pt-BR" dirty="0"/>
              <a:t>julgamento do Recurso Extraordinário (RE) 603616, com repercussão geral reconhecida, e, por maioria de votos, </a:t>
            </a:r>
            <a:r>
              <a:rPr lang="pt-BR" dirty="0" smtClean="0"/>
              <a:t>que </a:t>
            </a:r>
            <a:r>
              <a:rPr lang="pt-BR" dirty="0"/>
              <a:t>“</a:t>
            </a:r>
            <a:r>
              <a:rPr lang="pt-BR" b="1" dirty="0"/>
              <a:t>a entrada forçada em domicílio sem mandado judicial só é lícita, mesmo em período noturno, quando amparada em fundadas razões, devidamente justificadas a posteriori, que indiquem que dentro da casa ocorre situação de flagrante delito, sob pena de responsabilidade disciplinar, civil e penal do agente ou da autoridade e de nulidade dos atos praticados</a:t>
            </a:r>
            <a:r>
              <a:rPr lang="pt-BR" dirty="0"/>
              <a:t>”.</a:t>
            </a:r>
          </a:p>
          <a:p>
            <a:pPr marL="457200" indent="-457200" algn="just">
              <a:buFont typeface="+mj-lt"/>
              <a:buAutoNum type="arabicPeriod"/>
            </a:pPr>
            <a:endParaRPr lang="pt-BR" dirty="0"/>
          </a:p>
          <a:p>
            <a:pPr marL="457200" indent="-457200" algn="just">
              <a:buFont typeface="+mj-lt"/>
              <a:buAutoNum type="arabicPeriod"/>
            </a:pPr>
            <a:endParaRPr lang="pt-BR" dirty="0" smtClean="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4588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Crimes permanentes e tráfico de drogas</a:t>
            </a:r>
            <a:endParaRPr lang="pt-BR" dirty="0"/>
          </a:p>
        </p:txBody>
      </p:sp>
      <p:sp>
        <p:nvSpPr>
          <p:cNvPr id="3" name="Espaço Reservado para Conteúdo 2"/>
          <p:cNvSpPr>
            <a:spLocks noGrp="1"/>
          </p:cNvSpPr>
          <p:nvPr>
            <p:ph sz="quarter" idx="13"/>
          </p:nvPr>
        </p:nvSpPr>
        <p:spPr>
          <a:xfrm>
            <a:off x="274320" y="1298448"/>
            <a:ext cx="8595360" cy="5298904"/>
          </a:xfrm>
        </p:spPr>
        <p:txBody>
          <a:bodyPr>
            <a:normAutofit fontScale="92500"/>
          </a:bodyPr>
          <a:lstStyle/>
          <a:p>
            <a:r>
              <a:rPr lang="pt-BR" dirty="0" smtClean="0"/>
              <a:t>Expor à venda; ter em depósito; transportar; trazer consigo; guardar.</a:t>
            </a:r>
          </a:p>
          <a:p>
            <a:endParaRPr lang="pt-BR" dirty="0"/>
          </a:p>
          <a:p>
            <a:pPr marL="457200" indent="-457200" algn="just"/>
            <a:r>
              <a:rPr lang="pt-BR" b="1" dirty="0" smtClean="0"/>
              <a:t>Encontro fortuito de provas</a:t>
            </a:r>
            <a:endParaRPr lang="pt-BR" dirty="0" smtClean="0"/>
          </a:p>
          <a:p>
            <a:pPr marL="0" indent="0" algn="just">
              <a:buNone/>
            </a:pPr>
            <a:endParaRPr lang="pt-BR" dirty="0" smtClean="0"/>
          </a:p>
          <a:p>
            <a:pPr marL="0" indent="0" algn="just">
              <a:buNone/>
            </a:pPr>
            <a:r>
              <a:rPr lang="pt-BR" dirty="0" smtClean="0"/>
              <a:t>A validade da prova inesperadamente obtida está condicionada à forma como foi realizada a diligência: se houve desvio de finalidade, abuso de autoridade, o meio de obtenção de prova deverá ser considerado ilícito.</a:t>
            </a:r>
          </a:p>
          <a:p>
            <a:pPr marL="0" indent="0" algn="just">
              <a:buNone/>
            </a:pPr>
            <a:endParaRPr lang="pt-BR" dirty="0"/>
          </a:p>
          <a:p>
            <a:pPr marL="0" indent="0" algn="just">
              <a:buNone/>
            </a:pPr>
            <a:r>
              <a:rPr lang="pt-BR" dirty="0" smtClean="0"/>
              <a:t>Ex1.: Busca domiciliar com a finalidade de apreender animal de grande porte mantido em cativeiro sem autorização do IBAMA x revistar gavetas e encontrar um documento que comprove um crime financeiro.</a:t>
            </a:r>
          </a:p>
          <a:p>
            <a:pPr marL="0" indent="0" algn="just">
              <a:buNone/>
            </a:pPr>
            <a:endParaRPr lang="pt-BR" dirty="0"/>
          </a:p>
          <a:p>
            <a:pPr marL="0" indent="0" algn="just">
              <a:buNone/>
            </a:pPr>
            <a:r>
              <a:rPr lang="pt-BR" dirty="0" smtClean="0"/>
              <a:t>Ex2.: Policial munido de mandado de busca e apreensão, numa investigação de crime financeiro, depara-se com um quarto utilizado como depósito de drogas.</a:t>
            </a:r>
            <a:endParaRPr lang="pt-BR" dirty="0"/>
          </a:p>
          <a:p>
            <a:pPr marL="457200" indent="-457200" algn="just">
              <a:buFont typeface="+mj-lt"/>
              <a:buAutoNum type="arabicPeriod"/>
            </a:pPr>
            <a:endParaRPr lang="pt-BR" dirty="0"/>
          </a:p>
          <a:p>
            <a:pPr marL="457200" indent="-457200" algn="just">
              <a:buFont typeface="+mj-lt"/>
              <a:buAutoNum type="arabicPeriod"/>
            </a:pPr>
            <a:endParaRPr lang="pt-BR" dirty="0" smtClean="0"/>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40881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7384"/>
            <a:ext cx="8591550" cy="1066801"/>
          </a:xfrm>
        </p:spPr>
        <p:txBody>
          <a:bodyPr/>
          <a:lstStyle/>
          <a:p>
            <a:r>
              <a:rPr lang="pt-BR" dirty="0" smtClean="0"/>
              <a:t>Flagrante preparado e flagrante esperado</a:t>
            </a:r>
            <a:endParaRPr lang="pt-BR" dirty="0"/>
          </a:p>
        </p:txBody>
      </p:sp>
      <p:sp>
        <p:nvSpPr>
          <p:cNvPr id="3" name="Espaço Reservado para Conteúdo 2"/>
          <p:cNvSpPr>
            <a:spLocks noGrp="1"/>
          </p:cNvSpPr>
          <p:nvPr>
            <p:ph sz="quarter" idx="13"/>
          </p:nvPr>
        </p:nvSpPr>
        <p:spPr>
          <a:xfrm>
            <a:off x="274320" y="1298448"/>
            <a:ext cx="8595360" cy="5370912"/>
          </a:xfrm>
        </p:spPr>
        <p:txBody>
          <a:bodyPr/>
          <a:lstStyle/>
          <a:p>
            <a:r>
              <a:rPr lang="pt-BR" b="1" dirty="0" smtClean="0"/>
              <a:t>Flagrante Preparado:</a:t>
            </a:r>
          </a:p>
          <a:p>
            <a:pPr marL="0" indent="0" algn="just">
              <a:buNone/>
            </a:pPr>
            <a:r>
              <a:rPr lang="pt-BR" b="1" dirty="0" smtClean="0"/>
              <a:t>Súmula 145, </a:t>
            </a:r>
            <a:r>
              <a:rPr lang="pt-BR" b="1" dirty="0"/>
              <a:t>STF: </a:t>
            </a:r>
            <a:r>
              <a:rPr lang="pt-BR" dirty="0"/>
              <a:t>Não há crime, quando a preparação do flagrante pela polícia torna impossível a sua consumação</a:t>
            </a:r>
            <a:r>
              <a:rPr lang="pt-BR" dirty="0" smtClean="0"/>
              <a:t>.</a:t>
            </a:r>
          </a:p>
          <a:p>
            <a:pPr marL="0" indent="0" algn="just">
              <a:buNone/>
            </a:pPr>
            <a:endParaRPr lang="pt-BR" dirty="0"/>
          </a:p>
          <a:p>
            <a:pPr marL="0" indent="0" algn="just">
              <a:buNone/>
            </a:pPr>
            <a:r>
              <a:rPr lang="pt-BR" b="1" dirty="0"/>
              <a:t>Art. </a:t>
            </a:r>
            <a:r>
              <a:rPr lang="pt-BR" b="1" dirty="0" smtClean="0"/>
              <a:t>17, CP </a:t>
            </a:r>
            <a:r>
              <a:rPr lang="pt-BR" b="1" dirty="0"/>
              <a:t>- </a:t>
            </a:r>
            <a:r>
              <a:rPr lang="pt-BR" dirty="0"/>
              <a:t>Não se pune a tentativa quando, por ineficácia absoluta do meio ou por absoluta impropriedade do objeto, é impossível consumar-se o crime</a:t>
            </a:r>
            <a:r>
              <a:rPr lang="pt-BR" dirty="0" smtClean="0"/>
              <a:t>.</a:t>
            </a:r>
            <a:endParaRPr lang="pt-BR" dirty="0"/>
          </a:p>
          <a:p>
            <a:pPr marL="0" indent="0" algn="just">
              <a:buNone/>
            </a:pPr>
            <a:endParaRPr lang="pt-BR" dirty="0" smtClean="0"/>
          </a:p>
          <a:p>
            <a:pPr marL="342900" indent="-342900" algn="just"/>
            <a:r>
              <a:rPr lang="pt-BR" b="1" dirty="0" smtClean="0"/>
              <a:t>Flagrante esperado: </a:t>
            </a:r>
            <a:r>
              <a:rPr lang="pt-BR" dirty="0" smtClean="0"/>
              <a:t>não há induzimento, instigação ou provocação. A atividade policial é apenas de “alerta” (campana).</a:t>
            </a:r>
          </a:p>
          <a:p>
            <a:pPr marL="342900" indent="-342900" algn="just"/>
            <a:endParaRPr lang="pt-BR" dirty="0"/>
          </a:p>
          <a:p>
            <a:pPr marL="342900" indent="-342900" algn="just"/>
            <a:r>
              <a:rPr lang="pt-BR" b="1" dirty="0" smtClean="0"/>
              <a:t>Venda simulada de drogas – flagrante preparado?</a:t>
            </a:r>
          </a:p>
          <a:p>
            <a:pPr marL="0" indent="0" algn="just">
              <a:buNone/>
            </a:pPr>
            <a:r>
              <a:rPr lang="pt-BR" dirty="0" smtClean="0"/>
              <a:t>(obs.: Preexistente posse da droga – ter em depósito; guardar)</a:t>
            </a:r>
          </a:p>
          <a:p>
            <a:pPr marL="342900" indent="-342900" algn="just"/>
            <a:endParaRPr lang="pt-BR" dirty="0"/>
          </a:p>
        </p:txBody>
      </p:sp>
    </p:spTree>
    <p:extLst>
      <p:ext uri="{BB962C8B-B14F-4D97-AF65-F5344CB8AC3E}">
        <p14:creationId xmlns:p14="http://schemas.microsoft.com/office/powerpoint/2010/main" val="10196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Lei de Tóxicos e Estatuto da Criança e do Adolescente</a:t>
            </a:r>
            <a:endParaRPr lang="pt-BR" dirty="0"/>
          </a:p>
        </p:txBody>
      </p:sp>
      <p:sp>
        <p:nvSpPr>
          <p:cNvPr id="3" name="Espaço Reservado para Conteúdo 2"/>
          <p:cNvSpPr>
            <a:spLocks noGrp="1"/>
          </p:cNvSpPr>
          <p:nvPr>
            <p:ph sz="quarter" idx="13"/>
          </p:nvPr>
        </p:nvSpPr>
        <p:spPr/>
        <p:txBody>
          <a:bodyPr/>
          <a:lstStyle/>
          <a:p>
            <a:pPr marL="0" indent="0">
              <a:buNone/>
            </a:pPr>
            <a:endParaRPr lang="pt-BR" dirty="0" smtClean="0"/>
          </a:p>
          <a:p>
            <a:pPr marL="0" lvl="0" indent="0" algn="just">
              <a:buNone/>
            </a:pPr>
            <a:r>
              <a:rPr lang="pt-BR" dirty="0" smtClean="0"/>
              <a:t>Se </a:t>
            </a:r>
            <a:r>
              <a:rPr lang="pt-BR" dirty="0"/>
              <a:t>a substância não é reconhecida como droga nas listas elaboradas pela União, mas tem componentes que podem causar dependência, não se configura o crime da Lei de Tóxicos, mas sim o </a:t>
            </a:r>
            <a:r>
              <a:rPr lang="pt-BR" b="1" dirty="0"/>
              <a:t>art. 243, ECA</a:t>
            </a:r>
            <a:r>
              <a:rPr lang="pt-BR" dirty="0"/>
              <a:t>, que </a:t>
            </a:r>
            <a:r>
              <a:rPr lang="pt-BR" dirty="0" smtClean="0"/>
              <a:t>diz:</a:t>
            </a:r>
          </a:p>
          <a:p>
            <a:pPr marL="0" lvl="0" indent="0" algn="just">
              <a:buNone/>
            </a:pPr>
            <a:endParaRPr lang="pt-BR" dirty="0"/>
          </a:p>
          <a:p>
            <a:pPr marL="0" lvl="0" indent="0" algn="just">
              <a:buNone/>
            </a:pPr>
            <a:r>
              <a:rPr lang="pt-BR" dirty="0" smtClean="0"/>
              <a:t> “</a:t>
            </a:r>
            <a:r>
              <a:rPr lang="pt-BR" dirty="0"/>
              <a:t>Art. 243.  Vender, fornecer, servir, ministrar ou entregar, ainda que gratuitamente, de qualquer forma, a criança ou a adolescente, bebida alcoólica ou, sem justa causa, outros produtos cujos componentes possam causar dependência física ou psíquica</a:t>
            </a:r>
            <a:r>
              <a:rPr lang="pt-BR" dirty="0" smtClean="0"/>
              <a:t>:</a:t>
            </a:r>
          </a:p>
          <a:p>
            <a:pPr marL="0" lvl="0" indent="0" algn="just">
              <a:buNone/>
            </a:pPr>
            <a:endParaRPr lang="pt-BR" dirty="0" smtClean="0"/>
          </a:p>
          <a:p>
            <a:pPr marL="0" lvl="0" indent="0" algn="just">
              <a:buNone/>
            </a:pPr>
            <a:r>
              <a:rPr lang="pt-BR" dirty="0" smtClean="0"/>
              <a:t>Pena </a:t>
            </a:r>
            <a:r>
              <a:rPr lang="pt-BR" dirty="0"/>
              <a:t>- detenção de 2 (dois) a 4 (quatro) anos, e multa, se o fato não constitui crime mais grave”</a:t>
            </a:r>
          </a:p>
          <a:p>
            <a:pPr marL="0" indent="0">
              <a:buNone/>
            </a:pPr>
            <a:endParaRPr lang="pt-BR" dirty="0"/>
          </a:p>
        </p:txBody>
      </p:sp>
    </p:spTree>
    <p:extLst>
      <p:ext uri="{BB962C8B-B14F-4D97-AF65-F5344CB8AC3E}">
        <p14:creationId xmlns:p14="http://schemas.microsoft.com/office/powerpoint/2010/main" val="39336480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74105"/>
            <a:ext cx="8591550" cy="1066801"/>
          </a:xfrm>
        </p:spPr>
        <p:txBody>
          <a:bodyPr/>
          <a:lstStyle/>
          <a:p>
            <a:r>
              <a:rPr lang="pt-BR" dirty="0" smtClean="0"/>
              <a:t>Crimes equiparados ao tráfico de drogas</a:t>
            </a:r>
            <a:endParaRPr lang="pt-BR" dirty="0"/>
          </a:p>
        </p:txBody>
      </p:sp>
      <p:sp>
        <p:nvSpPr>
          <p:cNvPr id="3" name="Espaço Reservado para Conteúdo 2"/>
          <p:cNvSpPr>
            <a:spLocks noGrp="1"/>
          </p:cNvSpPr>
          <p:nvPr>
            <p:ph sz="quarter" idx="13"/>
          </p:nvPr>
        </p:nvSpPr>
        <p:spPr>
          <a:xfrm>
            <a:off x="274320" y="764704"/>
            <a:ext cx="8595360" cy="5904656"/>
          </a:xfrm>
        </p:spPr>
        <p:txBody>
          <a:bodyPr>
            <a:normAutofit fontScale="92500" lnSpcReduction="10000"/>
          </a:bodyPr>
          <a:lstStyle/>
          <a:p>
            <a:r>
              <a:rPr lang="pt-BR" b="1" dirty="0"/>
              <a:t>§ 1</a:t>
            </a:r>
            <a:r>
              <a:rPr lang="pt-BR" b="1" u="sng" baseline="30000" dirty="0"/>
              <a:t>o</a:t>
            </a:r>
            <a:r>
              <a:rPr lang="pt-BR" b="1" dirty="0"/>
              <a:t>  Nas mesmas penas incorre quem:</a:t>
            </a:r>
          </a:p>
          <a:p>
            <a:endParaRPr lang="pt-BR" dirty="0" smtClean="0"/>
          </a:p>
          <a:p>
            <a:pPr marL="0" indent="0" algn="just">
              <a:buNone/>
            </a:pPr>
            <a:r>
              <a:rPr lang="pt-BR" dirty="0" smtClean="0"/>
              <a:t>I </a:t>
            </a:r>
            <a:r>
              <a:rPr lang="pt-BR" dirty="0"/>
              <a:t>- importa, exporta, remete, produz, fabrica, adquire, vende, expõe à venda, oferece, fornece, tem em depósito, transporta, traz consigo ou guarda, ainda que gratuitamente, sem autorização ou em desacordo com determinação legal ou regulamentar, </a:t>
            </a:r>
            <a:r>
              <a:rPr lang="pt-BR" b="1" dirty="0"/>
              <a:t>matéria-prima, insumo ou produto químico </a:t>
            </a:r>
            <a:r>
              <a:rPr lang="pt-BR" dirty="0">
                <a:solidFill>
                  <a:srgbClr val="FF0000"/>
                </a:solidFill>
              </a:rPr>
              <a:t>destinado à preparação de drogas</a:t>
            </a:r>
            <a:r>
              <a:rPr lang="pt-BR" dirty="0" smtClean="0"/>
              <a:t>;</a:t>
            </a:r>
          </a:p>
          <a:p>
            <a:pPr marL="0" indent="0" algn="just">
              <a:buNone/>
            </a:pPr>
            <a:endParaRPr lang="pt-BR" dirty="0"/>
          </a:p>
          <a:p>
            <a:pPr marL="0" indent="0" algn="just">
              <a:buNone/>
            </a:pPr>
            <a:r>
              <a:rPr lang="pt-BR" dirty="0" smtClean="0"/>
              <a:t>II </a:t>
            </a:r>
            <a:r>
              <a:rPr lang="pt-BR" dirty="0"/>
              <a:t>- semeia, cultiva ou faz a colheita, sem autorização ou em desacordo com determinação legal ou regulamentar, de </a:t>
            </a:r>
            <a:r>
              <a:rPr lang="pt-BR" dirty="0">
                <a:solidFill>
                  <a:srgbClr val="FF0000"/>
                </a:solidFill>
              </a:rPr>
              <a:t>plantas que se constituam em </a:t>
            </a:r>
            <a:r>
              <a:rPr lang="pt-BR" b="1" dirty="0">
                <a:solidFill>
                  <a:srgbClr val="FF0000"/>
                </a:solidFill>
              </a:rPr>
              <a:t>matéria-prima</a:t>
            </a:r>
            <a:r>
              <a:rPr lang="pt-BR" dirty="0">
                <a:solidFill>
                  <a:srgbClr val="FF0000"/>
                </a:solidFill>
              </a:rPr>
              <a:t> para a preparação de drogas</a:t>
            </a:r>
            <a:r>
              <a:rPr lang="pt-BR" dirty="0" smtClean="0"/>
              <a:t>; (E se a planta por si só já contiver uma das substâncias listadas pela Portaria SVS/MS 344/98? Ex. THC)</a:t>
            </a:r>
          </a:p>
          <a:p>
            <a:pPr marL="0" indent="0" algn="just">
              <a:buNone/>
            </a:pPr>
            <a:endParaRPr lang="pt-BR" dirty="0"/>
          </a:p>
          <a:p>
            <a:pPr marL="0" indent="0" algn="just">
              <a:buNone/>
            </a:pPr>
            <a:r>
              <a:rPr lang="pt-BR" dirty="0"/>
              <a:t>III - utiliza local </a:t>
            </a:r>
            <a:r>
              <a:rPr lang="pt-BR" b="1" dirty="0"/>
              <a:t>ou bem </a:t>
            </a:r>
            <a:r>
              <a:rPr lang="pt-BR" dirty="0"/>
              <a:t>de qualquer natureza de que tem a propriedade, posse, administração, guarda ou vigilância, ou </a:t>
            </a:r>
            <a:r>
              <a:rPr lang="pt-BR" b="1" dirty="0"/>
              <a:t>consente que outrem dele se utilize</a:t>
            </a:r>
            <a:r>
              <a:rPr lang="pt-BR" dirty="0"/>
              <a:t>, </a:t>
            </a:r>
            <a:r>
              <a:rPr lang="pt-BR" u="sng" dirty="0"/>
              <a:t>ainda que gratuitamente</a:t>
            </a:r>
            <a:r>
              <a:rPr lang="pt-BR" dirty="0"/>
              <a:t>, sem autorização ou em desacordo com determinação legal ou regulamentar, para o tráfico ilícito de drogas. </a:t>
            </a:r>
          </a:p>
          <a:p>
            <a:endParaRPr lang="pt-BR" dirty="0"/>
          </a:p>
        </p:txBody>
      </p:sp>
    </p:spTree>
    <p:extLst>
      <p:ext uri="{BB962C8B-B14F-4D97-AF65-F5344CB8AC3E}">
        <p14:creationId xmlns:p14="http://schemas.microsoft.com/office/powerpoint/2010/main" val="31834617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Participação no uso indevido de drogas</a:t>
            </a:r>
            <a:endParaRPr lang="pt-BR" dirty="0"/>
          </a:p>
        </p:txBody>
      </p:sp>
      <p:sp>
        <p:nvSpPr>
          <p:cNvPr id="3" name="Espaço Reservado para Conteúdo 2"/>
          <p:cNvSpPr>
            <a:spLocks noGrp="1"/>
          </p:cNvSpPr>
          <p:nvPr>
            <p:ph sz="quarter" idx="13"/>
          </p:nvPr>
        </p:nvSpPr>
        <p:spPr/>
        <p:txBody>
          <a:bodyPr/>
          <a:lstStyle/>
          <a:p>
            <a:endParaRPr lang="pt-BR" dirty="0" smtClean="0"/>
          </a:p>
          <a:p>
            <a:pPr marL="0" indent="0" algn="just">
              <a:buNone/>
            </a:pPr>
            <a:r>
              <a:rPr lang="pt-BR" dirty="0" smtClean="0"/>
              <a:t>Art. 33, § </a:t>
            </a:r>
            <a:r>
              <a:rPr lang="pt-BR" dirty="0"/>
              <a:t>2o  </a:t>
            </a:r>
            <a:r>
              <a:rPr lang="pt-BR" b="1" dirty="0"/>
              <a:t>Induzir</a:t>
            </a:r>
            <a:r>
              <a:rPr lang="pt-BR" dirty="0"/>
              <a:t>, </a:t>
            </a:r>
            <a:r>
              <a:rPr lang="pt-BR" b="1" dirty="0"/>
              <a:t>instigar</a:t>
            </a:r>
            <a:r>
              <a:rPr lang="pt-BR" dirty="0"/>
              <a:t> ou </a:t>
            </a:r>
            <a:r>
              <a:rPr lang="pt-BR" b="1" dirty="0"/>
              <a:t>auxiliar</a:t>
            </a:r>
            <a:r>
              <a:rPr lang="pt-BR" dirty="0"/>
              <a:t> alguém ao </a:t>
            </a:r>
            <a:r>
              <a:rPr lang="pt-BR" dirty="0">
                <a:solidFill>
                  <a:srgbClr val="FF0000"/>
                </a:solidFill>
              </a:rPr>
              <a:t>uso</a:t>
            </a:r>
            <a:r>
              <a:rPr lang="pt-BR" dirty="0"/>
              <a:t> indevido de droga</a:t>
            </a:r>
            <a:r>
              <a:rPr lang="pt-BR" dirty="0" smtClean="0"/>
              <a:t>:</a:t>
            </a:r>
          </a:p>
          <a:p>
            <a:pPr marL="0" indent="0">
              <a:buNone/>
            </a:pPr>
            <a:endParaRPr lang="pt-BR" dirty="0"/>
          </a:p>
          <a:p>
            <a:pPr marL="0" indent="0">
              <a:buNone/>
            </a:pPr>
            <a:r>
              <a:rPr lang="pt-BR" dirty="0"/>
              <a:t>Pena - detenção, de 1 (um) a 3 (três) anos, e multa de 100 (cem) a 300 (trezentos) dias-multa. </a:t>
            </a:r>
            <a:endParaRPr lang="pt-BR" dirty="0" smtClean="0"/>
          </a:p>
          <a:p>
            <a:pPr marL="0" indent="0">
              <a:buNone/>
            </a:pPr>
            <a:endParaRPr lang="pt-BR" dirty="0"/>
          </a:p>
          <a:p>
            <a:pPr marL="342900" indent="-342900"/>
            <a:r>
              <a:rPr lang="pt-BR" dirty="0"/>
              <a:t>O ato deve ser anterior ao uso. </a:t>
            </a:r>
            <a:endParaRPr lang="pt-BR" dirty="0" smtClean="0"/>
          </a:p>
          <a:p>
            <a:pPr marL="342900" indent="-342900"/>
            <a:endParaRPr lang="pt-BR" dirty="0"/>
          </a:p>
          <a:p>
            <a:pPr marL="342900" indent="-342900"/>
            <a:r>
              <a:rPr lang="pt-BR" dirty="0" smtClean="0"/>
              <a:t>Consumação.</a:t>
            </a:r>
            <a:endParaRPr lang="pt-BR" dirty="0"/>
          </a:p>
        </p:txBody>
      </p:sp>
    </p:spTree>
    <p:extLst>
      <p:ext uri="{BB962C8B-B14F-4D97-AF65-F5344CB8AC3E}">
        <p14:creationId xmlns:p14="http://schemas.microsoft.com/office/powerpoint/2010/main" val="825057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Tráfico Privilegiado x Crime Hediondo</a:t>
            </a:r>
            <a:endParaRPr lang="pt-BR" dirty="0"/>
          </a:p>
        </p:txBody>
      </p:sp>
      <p:sp>
        <p:nvSpPr>
          <p:cNvPr id="3" name="Espaço Reservado para Conteúdo 2"/>
          <p:cNvSpPr>
            <a:spLocks noGrp="1"/>
          </p:cNvSpPr>
          <p:nvPr>
            <p:ph sz="quarter" idx="13"/>
          </p:nvPr>
        </p:nvSpPr>
        <p:spPr>
          <a:xfrm>
            <a:off x="274320" y="1298448"/>
            <a:ext cx="8595360" cy="5298904"/>
          </a:xfrm>
        </p:spPr>
        <p:txBody>
          <a:bodyPr>
            <a:normAutofit/>
          </a:bodyPr>
          <a:lstStyle/>
          <a:p>
            <a:pPr marL="0" indent="0">
              <a:buNone/>
            </a:pPr>
            <a:endParaRPr lang="pt-BR" dirty="0" smtClean="0"/>
          </a:p>
          <a:p>
            <a:pPr marL="0" indent="0">
              <a:buNone/>
            </a:pPr>
            <a:r>
              <a:rPr lang="pt-BR" dirty="0"/>
              <a:t>§ 4o  Nos delitos definidos no caput e no § 1o deste artigo, as penas poderão ser reduzidas de um sexto a dois terços, </a:t>
            </a:r>
            <a:r>
              <a:rPr lang="pt-BR" strike="sngStrike" dirty="0"/>
              <a:t>vedada a conversão em penas restritivas de direitos</a:t>
            </a:r>
            <a:r>
              <a:rPr lang="pt-BR" dirty="0"/>
              <a:t>, desde que o agente seja primário, de bons antecedentes, não se dedique às atividades criminosas nem integre organização </a:t>
            </a:r>
            <a:r>
              <a:rPr lang="pt-BR" dirty="0" smtClean="0"/>
              <a:t>criminosa. </a:t>
            </a:r>
          </a:p>
          <a:p>
            <a:pPr marL="0" indent="0">
              <a:buNone/>
            </a:pPr>
            <a:endParaRPr lang="pt-BR" dirty="0"/>
          </a:p>
          <a:p>
            <a:r>
              <a:rPr lang="pt-BR" b="1" dirty="0" smtClean="0"/>
              <a:t>Resolução Senado 05/2012 - </a:t>
            </a:r>
            <a:r>
              <a:rPr lang="pt-BR" dirty="0" smtClean="0"/>
              <a:t> </a:t>
            </a:r>
            <a:r>
              <a:rPr lang="pt-BR" dirty="0"/>
              <a:t>É suspensa a execução da expressão "vedada a conversão em penas restritivas de direitos</a:t>
            </a:r>
            <a:r>
              <a:rPr lang="pt-BR" dirty="0" smtClean="0"/>
              <a:t>", </a:t>
            </a:r>
            <a:r>
              <a:rPr lang="pt-BR" dirty="0"/>
              <a:t>declarada inconstitucional por decisão definitiva do Supremo Tribunal Federal nos autos do Habeas Corpus nº 97.256/RS</a:t>
            </a:r>
            <a:r>
              <a:rPr lang="pt-BR" dirty="0" smtClean="0"/>
              <a:t>.</a:t>
            </a:r>
          </a:p>
          <a:p>
            <a:endParaRPr lang="pt-BR" dirty="0"/>
          </a:p>
          <a:p>
            <a:r>
              <a:rPr lang="pt-BR" dirty="0" smtClean="0"/>
              <a:t>Busca diferenciar a “mula” do traficante.</a:t>
            </a:r>
            <a:endParaRPr lang="pt-BR" dirty="0"/>
          </a:p>
          <a:p>
            <a:pPr marL="0" indent="0">
              <a:buNone/>
            </a:pPr>
            <a:endParaRPr lang="pt-BR" dirty="0"/>
          </a:p>
        </p:txBody>
      </p:sp>
    </p:spTree>
    <p:extLst>
      <p:ext uri="{BB962C8B-B14F-4D97-AF65-F5344CB8AC3E}">
        <p14:creationId xmlns:p14="http://schemas.microsoft.com/office/powerpoint/2010/main" val="19052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lstStyle/>
          <a:p>
            <a:r>
              <a:rPr lang="pt-BR" dirty="0" smtClean="0"/>
              <a:t>Tráfico Privilegiado x Crime Hediondo</a:t>
            </a:r>
            <a:endParaRPr lang="pt-BR" dirty="0"/>
          </a:p>
        </p:txBody>
      </p:sp>
      <p:sp>
        <p:nvSpPr>
          <p:cNvPr id="3" name="Espaço Reservado para Conteúdo 2"/>
          <p:cNvSpPr>
            <a:spLocks noGrp="1"/>
          </p:cNvSpPr>
          <p:nvPr>
            <p:ph sz="quarter" idx="13"/>
          </p:nvPr>
        </p:nvSpPr>
        <p:spPr>
          <a:xfrm>
            <a:off x="274320" y="836712"/>
            <a:ext cx="8595360" cy="6021288"/>
          </a:xfrm>
        </p:spPr>
        <p:txBody>
          <a:bodyPr>
            <a:normAutofit fontScale="92500" lnSpcReduction="20000"/>
          </a:bodyPr>
          <a:lstStyle/>
          <a:p>
            <a:pPr algn="just"/>
            <a:r>
              <a:rPr lang="pt-BR" dirty="0"/>
              <a:t>Superior Tribunal de Justiça editou a Súmula 512, que tem o seguinte enunciado: “A aplicação da causa de diminuição de pena prevista no artigo 33, parágrafo 4º, da Lei 11.343/2006 não afasta a hediondez do crime de tráfico de drogas” (</a:t>
            </a:r>
            <a:r>
              <a:rPr lang="pt-BR" dirty="0" err="1"/>
              <a:t>DJe</a:t>
            </a:r>
            <a:r>
              <a:rPr lang="pt-BR" dirty="0"/>
              <a:t> de 16-6-2014</a:t>
            </a:r>
            <a:r>
              <a:rPr lang="pt-BR" dirty="0" smtClean="0"/>
              <a:t>).</a:t>
            </a:r>
          </a:p>
          <a:p>
            <a:endParaRPr lang="pt-BR" dirty="0"/>
          </a:p>
          <a:p>
            <a:pPr algn="just"/>
            <a:r>
              <a:rPr lang="pt-BR" dirty="0"/>
              <a:t>Nessa mesma linha de orientação, o Supremo Tribunal Federal já decidiu </a:t>
            </a:r>
            <a:r>
              <a:rPr lang="pt-BR" b="1" dirty="0"/>
              <a:t>reiteradas vezes </a:t>
            </a:r>
            <a:r>
              <a:rPr lang="pt-BR" dirty="0"/>
              <a:t>que “A aplicação da causa de diminuição de pena do artigo 33, parágrafo 4º, da Lei 11.343/06 não afasta a natureza hedionda do tráfico de drogas. Precedentes” (STF, HC 114.558 </a:t>
            </a:r>
            <a:r>
              <a:rPr lang="pt-BR" dirty="0" err="1"/>
              <a:t>AgR</a:t>
            </a:r>
            <a:r>
              <a:rPr lang="pt-BR" dirty="0"/>
              <a:t>/MS, 1ª T., rel. min. Dias </a:t>
            </a:r>
            <a:r>
              <a:rPr lang="pt-BR" dirty="0" err="1"/>
              <a:t>Toffoli</a:t>
            </a:r>
            <a:r>
              <a:rPr lang="pt-BR" dirty="0"/>
              <a:t>, j. 3-3-</a:t>
            </a:r>
            <a:r>
              <a:rPr lang="pt-BR" b="1" dirty="0">
                <a:solidFill>
                  <a:srgbClr val="FF0000"/>
                </a:solidFill>
              </a:rPr>
              <a:t>2015</a:t>
            </a:r>
            <a:r>
              <a:rPr lang="pt-BR" dirty="0"/>
              <a:t>, </a:t>
            </a:r>
            <a:r>
              <a:rPr lang="pt-BR" dirty="0" err="1"/>
              <a:t>DJe</a:t>
            </a:r>
            <a:r>
              <a:rPr lang="pt-BR" dirty="0"/>
              <a:t> 065, de 8/4/2</a:t>
            </a:r>
            <a:r>
              <a:rPr lang="pt-BR" b="1" dirty="0">
                <a:solidFill>
                  <a:srgbClr val="FF0000"/>
                </a:solidFill>
              </a:rPr>
              <a:t>015</a:t>
            </a:r>
            <a:r>
              <a:rPr lang="pt-BR" dirty="0"/>
              <a:t>). No mesmo sentido: STF, HC 121.255/SP, 1ª T., rel. Min. Luiz </a:t>
            </a:r>
            <a:r>
              <a:rPr lang="pt-BR" dirty="0" err="1"/>
              <a:t>Fux</a:t>
            </a:r>
            <a:r>
              <a:rPr lang="pt-BR" dirty="0"/>
              <a:t>, j. 3/6/</a:t>
            </a:r>
            <a:r>
              <a:rPr lang="pt-BR" b="1" dirty="0">
                <a:solidFill>
                  <a:srgbClr val="FF0000"/>
                </a:solidFill>
              </a:rPr>
              <a:t>2014</a:t>
            </a:r>
            <a:r>
              <a:rPr lang="pt-BR" dirty="0"/>
              <a:t>, </a:t>
            </a:r>
            <a:r>
              <a:rPr lang="pt-BR" dirty="0" err="1"/>
              <a:t>DJe</a:t>
            </a:r>
            <a:r>
              <a:rPr lang="pt-BR" dirty="0"/>
              <a:t> 148, de 1/8/</a:t>
            </a:r>
            <a:r>
              <a:rPr lang="pt-BR" b="1" dirty="0">
                <a:solidFill>
                  <a:srgbClr val="FF0000"/>
                </a:solidFill>
              </a:rPr>
              <a:t>2014</a:t>
            </a:r>
            <a:r>
              <a:rPr lang="pt-BR" dirty="0"/>
              <a:t>.</a:t>
            </a:r>
          </a:p>
          <a:p>
            <a:pPr marL="0" indent="0">
              <a:buNone/>
            </a:pPr>
            <a:endParaRPr lang="pt-BR" dirty="0" smtClean="0"/>
          </a:p>
          <a:p>
            <a:pPr marL="342900" indent="-342900" algn="just"/>
            <a:r>
              <a:rPr lang="pt-BR" b="1" dirty="0" smtClean="0"/>
              <a:t>Habeas </a:t>
            </a:r>
            <a:r>
              <a:rPr lang="pt-BR" b="1" dirty="0"/>
              <a:t>Corpus (HC) 118533 </a:t>
            </a:r>
            <a:r>
              <a:rPr lang="pt-BR" dirty="0"/>
              <a:t>- o Plenário do Supremo Tribunal Federal decidiu que o crime de tráfico </a:t>
            </a:r>
            <a:r>
              <a:rPr lang="pt-BR" dirty="0" smtClean="0"/>
              <a:t>privilegiado, </a:t>
            </a:r>
            <a:r>
              <a:rPr lang="pt-BR" dirty="0"/>
              <a:t>não é equiparado a </a:t>
            </a:r>
            <a:r>
              <a:rPr lang="pt-BR" dirty="0" smtClean="0"/>
              <a:t>hediondo.</a:t>
            </a:r>
          </a:p>
          <a:p>
            <a:pPr marL="342900" indent="-342900" algn="just"/>
            <a:endParaRPr lang="pt-BR" dirty="0" smtClean="0"/>
          </a:p>
          <a:p>
            <a:pPr marL="342900" indent="-342900" algn="just"/>
            <a:r>
              <a:rPr lang="pt-BR" b="1" dirty="0"/>
              <a:t>Art. 44.</a:t>
            </a:r>
            <a:r>
              <a:rPr lang="pt-BR" dirty="0"/>
              <a:t>  </a:t>
            </a:r>
            <a:r>
              <a:rPr lang="pt-BR" dirty="0">
                <a:solidFill>
                  <a:srgbClr val="FF0000"/>
                </a:solidFill>
              </a:rPr>
              <a:t>Os crimes previstos nos </a:t>
            </a:r>
            <a:r>
              <a:rPr lang="pt-BR" dirty="0" err="1">
                <a:solidFill>
                  <a:srgbClr val="FF0000"/>
                </a:solidFill>
              </a:rPr>
              <a:t>arts</a:t>
            </a:r>
            <a:r>
              <a:rPr lang="pt-BR" dirty="0">
                <a:solidFill>
                  <a:srgbClr val="FF0000"/>
                </a:solidFill>
              </a:rPr>
              <a:t>. 33, caput e § 1</a:t>
            </a:r>
            <a:r>
              <a:rPr lang="pt-BR" u="sng" baseline="30000" dirty="0">
                <a:solidFill>
                  <a:srgbClr val="FF0000"/>
                </a:solidFill>
              </a:rPr>
              <a:t>o</a:t>
            </a:r>
            <a:r>
              <a:rPr lang="pt-BR" dirty="0"/>
              <a:t>, e 34 a 37 desta Lei são inafiançáveis e insuscetíveis de sursis, graça, indulto, anistia e liberdade provisória, vedada a conversão de suas penas em restritivas de direitos.</a:t>
            </a:r>
            <a:endParaRPr lang="pt-BR" dirty="0" smtClean="0"/>
          </a:p>
          <a:p>
            <a:pPr marL="0" indent="0">
              <a:buNone/>
            </a:pPr>
            <a:endParaRPr lang="pt-BR" dirty="0"/>
          </a:p>
          <a:p>
            <a:pPr marL="0" indent="0">
              <a:buNone/>
            </a:pPr>
            <a:endParaRPr lang="pt-BR" dirty="0"/>
          </a:p>
        </p:txBody>
      </p:sp>
    </p:spTree>
    <p:extLst>
      <p:ext uri="{BB962C8B-B14F-4D97-AF65-F5344CB8AC3E}">
        <p14:creationId xmlns:p14="http://schemas.microsoft.com/office/powerpoint/2010/main" val="174177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“Drogas” - Lei penal em branco</a:t>
            </a:r>
            <a:endParaRPr lang="pt-BR" dirty="0"/>
          </a:p>
        </p:txBody>
      </p:sp>
      <p:sp>
        <p:nvSpPr>
          <p:cNvPr id="3" name="Espaço Reservado para Conteúdo 2"/>
          <p:cNvSpPr>
            <a:spLocks noGrp="1"/>
          </p:cNvSpPr>
          <p:nvPr>
            <p:ph sz="quarter" idx="13"/>
          </p:nvPr>
        </p:nvSpPr>
        <p:spPr/>
        <p:txBody>
          <a:bodyPr>
            <a:normAutofit/>
          </a:bodyPr>
          <a:lstStyle/>
          <a:p>
            <a:pPr lvl="0" algn="just"/>
            <a:endParaRPr lang="pt-BR" dirty="0" smtClean="0"/>
          </a:p>
          <a:p>
            <a:pPr lvl="0" algn="just"/>
            <a:r>
              <a:rPr lang="pt-BR" dirty="0" smtClean="0"/>
              <a:t>Trata-se </a:t>
            </a:r>
            <a:r>
              <a:rPr lang="pt-BR" dirty="0"/>
              <a:t>de lei em branco heterogênea, assim, </a:t>
            </a:r>
            <a:r>
              <a:rPr lang="pt-BR" b="1" dirty="0"/>
              <a:t>necessita do complemento de outras normas para que possa ter eficácia</a:t>
            </a:r>
            <a:r>
              <a:rPr lang="pt-BR" dirty="0"/>
              <a:t>, visto que listas atualizadas periodicamente pelo Poder Executivo da União irão especificar quais são as substâncias ou produtos que, no entender das autoridades competentes, serão consideradas drogas. </a:t>
            </a:r>
            <a:endParaRPr lang="pt-BR" dirty="0" smtClean="0"/>
          </a:p>
          <a:p>
            <a:pPr lvl="0" algn="just"/>
            <a:r>
              <a:rPr lang="pt-BR" dirty="0" smtClean="0"/>
              <a:t>Atualmente</a:t>
            </a:r>
            <a:r>
              <a:rPr lang="pt-BR" dirty="0"/>
              <a:t>, o órgão responsável pela especificação é a Agencia Nacional de Vigilância Sanitária.</a:t>
            </a:r>
          </a:p>
          <a:p>
            <a:endParaRPr lang="pt-BR" dirty="0"/>
          </a:p>
        </p:txBody>
      </p:sp>
    </p:spTree>
    <p:extLst>
      <p:ext uri="{BB962C8B-B14F-4D97-AF65-F5344CB8AC3E}">
        <p14:creationId xmlns:p14="http://schemas.microsoft.com/office/powerpoint/2010/main" val="380182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1066801"/>
          </a:xfrm>
        </p:spPr>
        <p:txBody>
          <a:bodyPr/>
          <a:lstStyle/>
          <a:p>
            <a:r>
              <a:rPr lang="pt-BR" dirty="0" smtClean="0"/>
              <a:t>Questões</a:t>
            </a:r>
            <a:endParaRPr lang="pt-BR" dirty="0"/>
          </a:p>
        </p:txBody>
      </p:sp>
      <p:sp>
        <p:nvSpPr>
          <p:cNvPr id="3" name="Espaço Reservado para Conteúdo 2"/>
          <p:cNvSpPr>
            <a:spLocks noGrp="1"/>
          </p:cNvSpPr>
          <p:nvPr>
            <p:ph sz="quarter" idx="13"/>
          </p:nvPr>
        </p:nvSpPr>
        <p:spPr>
          <a:xfrm>
            <a:off x="274320" y="692696"/>
            <a:ext cx="8595360" cy="5976664"/>
          </a:xfrm>
        </p:spPr>
        <p:txBody>
          <a:bodyPr/>
          <a:lstStyle/>
          <a:p>
            <a:endParaRPr lang="pt-BR" dirty="0" smtClean="0"/>
          </a:p>
          <a:p>
            <a:pPr marL="0" indent="0" algn="just">
              <a:buNone/>
            </a:pPr>
            <a:r>
              <a:rPr lang="pt-BR" dirty="0" err="1" smtClean="0"/>
              <a:t>Tício</a:t>
            </a:r>
            <a:r>
              <a:rPr lang="pt-BR" dirty="0" smtClean="0"/>
              <a:t>, conhecido usuário de drogas de determinada localidade, é abordado por </a:t>
            </a:r>
            <a:r>
              <a:rPr lang="pt-BR" dirty="0" err="1" smtClean="0"/>
              <a:t>Mélvio</a:t>
            </a:r>
            <a:r>
              <a:rPr lang="pt-BR" dirty="0" smtClean="0"/>
              <a:t>, um morador de sua rua com o qual tem pouco contato mas que eventualmente contrata </a:t>
            </a:r>
            <a:r>
              <a:rPr lang="pt-BR" dirty="0" err="1" smtClean="0"/>
              <a:t>Tício</a:t>
            </a:r>
            <a:r>
              <a:rPr lang="pt-BR" dirty="0" smtClean="0"/>
              <a:t> para pequenos reparos na sua casa (limpar a fossa, cortar a grama, etc.). </a:t>
            </a:r>
            <a:r>
              <a:rPr lang="pt-BR" dirty="0" err="1" smtClean="0"/>
              <a:t>Mélvio</a:t>
            </a:r>
            <a:r>
              <a:rPr lang="pt-BR" dirty="0" smtClean="0"/>
              <a:t>, por saber da facilidade de </a:t>
            </a:r>
            <a:r>
              <a:rPr lang="pt-BR" dirty="0" err="1" smtClean="0"/>
              <a:t>Tício</a:t>
            </a:r>
            <a:r>
              <a:rPr lang="pt-BR" dirty="0" smtClean="0"/>
              <a:t> em adquirir drogas para uso pessoal, bem como por temer ir até o local de venda de drogas, pede que </a:t>
            </a:r>
            <a:r>
              <a:rPr lang="pt-BR" dirty="0" err="1" smtClean="0"/>
              <a:t>Tício</a:t>
            </a:r>
            <a:r>
              <a:rPr lang="pt-BR" dirty="0" smtClean="0"/>
              <a:t> compre para ele um pouco de maconha para uso pessoal, entregando-lhe o dinheiro necessário.</a:t>
            </a:r>
          </a:p>
          <a:p>
            <a:pPr marL="0" indent="0" algn="just">
              <a:buNone/>
            </a:pPr>
            <a:endParaRPr lang="pt-BR" dirty="0"/>
          </a:p>
          <a:p>
            <a:pPr marL="0" indent="0" algn="just">
              <a:buNone/>
            </a:pPr>
            <a:r>
              <a:rPr lang="pt-BR" dirty="0" err="1" smtClean="0"/>
              <a:t>Tício</a:t>
            </a:r>
            <a:r>
              <a:rPr lang="pt-BR" dirty="0" smtClean="0"/>
              <a:t>, utilizando seu próprio carro, vai até o local de venda da droga, adquire um pouco de maconha, apenas o suficiente para 1 cigarro, retorna até sua rua e faz a entrega a </a:t>
            </a:r>
            <a:r>
              <a:rPr lang="pt-BR" dirty="0" err="1" smtClean="0"/>
              <a:t>Mélvio</a:t>
            </a:r>
            <a:r>
              <a:rPr lang="pt-BR" dirty="0" smtClean="0"/>
              <a:t>.</a:t>
            </a:r>
          </a:p>
          <a:p>
            <a:pPr marL="0" indent="0" algn="just">
              <a:buNone/>
            </a:pPr>
            <a:endParaRPr lang="pt-BR" dirty="0" smtClean="0"/>
          </a:p>
          <a:p>
            <a:pPr marL="0" indent="0" algn="just">
              <a:buNone/>
            </a:pPr>
            <a:r>
              <a:rPr lang="pt-BR" b="1" dirty="0" smtClean="0"/>
              <a:t>Tipifique, de forma justificada, as condutas.</a:t>
            </a:r>
            <a:endParaRPr lang="pt-BR" b="1" dirty="0"/>
          </a:p>
        </p:txBody>
      </p:sp>
    </p:spTree>
    <p:extLst>
      <p:ext uri="{BB962C8B-B14F-4D97-AF65-F5344CB8AC3E}">
        <p14:creationId xmlns:p14="http://schemas.microsoft.com/office/powerpoint/2010/main" val="19744944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74320" y="44624"/>
            <a:ext cx="8595360" cy="6840760"/>
          </a:xfrm>
        </p:spPr>
        <p:txBody>
          <a:bodyPr>
            <a:normAutofit/>
          </a:bodyPr>
          <a:lstStyle/>
          <a:p>
            <a:pPr marL="0" indent="0" algn="just">
              <a:buNone/>
            </a:pPr>
            <a:endParaRPr lang="pt-BR" sz="2400" dirty="0" smtClean="0"/>
          </a:p>
          <a:p>
            <a:pPr marL="0" indent="0" algn="just">
              <a:buNone/>
            </a:pPr>
            <a:r>
              <a:rPr lang="pt-BR" sz="2400" dirty="0" smtClean="0"/>
              <a:t>Zé Pequeno, </a:t>
            </a:r>
            <a:r>
              <a:rPr lang="pt-BR" sz="2400" dirty="0"/>
              <a:t>conhecido traficante, estava sendo monitorado pela polícia por meio de interceptação telefônica.</a:t>
            </a:r>
          </a:p>
          <a:p>
            <a:pPr marL="0" indent="0" algn="just">
              <a:buNone/>
            </a:pPr>
            <a:r>
              <a:rPr lang="pt-BR" sz="2400" dirty="0"/>
              <a:t>Determinado dia, </a:t>
            </a:r>
            <a:r>
              <a:rPr lang="pt-BR" sz="2400" dirty="0" smtClean="0"/>
              <a:t>Zé Pequeno recebeu </a:t>
            </a:r>
            <a:r>
              <a:rPr lang="pt-BR" sz="2400" dirty="0"/>
              <a:t>ligação de </a:t>
            </a:r>
            <a:r>
              <a:rPr lang="pt-BR" sz="2400" dirty="0" smtClean="0"/>
              <a:t>Martins, </a:t>
            </a:r>
            <a:r>
              <a:rPr lang="pt-BR" sz="2400" dirty="0"/>
              <a:t>que encomendou </a:t>
            </a:r>
            <a:r>
              <a:rPr lang="pt-BR" sz="2400" dirty="0" smtClean="0"/>
              <a:t>50kg </a:t>
            </a:r>
            <a:r>
              <a:rPr lang="pt-BR" sz="2400" dirty="0"/>
              <a:t>de cocaína, pela qual iria pagar R$ </a:t>
            </a:r>
            <a:r>
              <a:rPr lang="pt-BR" sz="2400" dirty="0" smtClean="0"/>
              <a:t>100.000,00.</a:t>
            </a:r>
            <a:endParaRPr lang="pt-BR" sz="2400" dirty="0"/>
          </a:p>
          <a:p>
            <a:pPr marL="0" indent="0" algn="just">
              <a:buNone/>
            </a:pPr>
            <a:r>
              <a:rPr lang="pt-BR" sz="2400" dirty="0" smtClean="0"/>
              <a:t>Martins combinou </a:t>
            </a:r>
            <a:r>
              <a:rPr lang="pt-BR" sz="2400" dirty="0"/>
              <a:t>de ir buscar a droga no dia seguinte.</a:t>
            </a:r>
          </a:p>
          <a:p>
            <a:pPr marL="0" indent="0" algn="just">
              <a:buNone/>
            </a:pPr>
            <a:r>
              <a:rPr lang="pt-BR" sz="2400" dirty="0"/>
              <a:t>Ocorre que a polícia, que acompanhava em tempo real as ligações, prendeu </a:t>
            </a:r>
            <a:r>
              <a:rPr lang="pt-BR" sz="2400" dirty="0" smtClean="0"/>
              <a:t>Zé Pequeno e </a:t>
            </a:r>
            <a:r>
              <a:rPr lang="pt-BR" sz="2400" dirty="0"/>
              <a:t>a droga antes que </a:t>
            </a:r>
            <a:r>
              <a:rPr lang="pt-BR" sz="2400" dirty="0" smtClean="0"/>
              <a:t>Martins chegasse </a:t>
            </a:r>
            <a:r>
              <a:rPr lang="pt-BR" sz="2400" dirty="0"/>
              <a:t>no local. Quando este soube da operação policial, voltou para casa no meio do caminho.</a:t>
            </a:r>
          </a:p>
          <a:p>
            <a:pPr algn="just"/>
            <a:endParaRPr lang="pt-BR" b="1" dirty="0" smtClean="0"/>
          </a:p>
          <a:p>
            <a:pPr algn="just"/>
            <a:r>
              <a:rPr lang="pt-BR" b="1" dirty="0" smtClean="0"/>
              <a:t>Tipifique, de forma justificada, as condutas.</a:t>
            </a:r>
            <a:endParaRPr lang="pt-BR" b="1" dirty="0"/>
          </a:p>
          <a:p>
            <a:pPr algn="just"/>
            <a:endParaRPr lang="pt-BR" b="1" dirty="0"/>
          </a:p>
        </p:txBody>
      </p:sp>
    </p:spTree>
    <p:extLst>
      <p:ext uri="{BB962C8B-B14F-4D97-AF65-F5344CB8AC3E}">
        <p14:creationId xmlns:p14="http://schemas.microsoft.com/office/powerpoint/2010/main" val="2489700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44624"/>
            <a:ext cx="8591550" cy="746721"/>
          </a:xfrm>
        </p:spPr>
        <p:txBody>
          <a:bodyPr/>
          <a:lstStyle/>
          <a:p>
            <a:r>
              <a:rPr lang="pt-BR" dirty="0" smtClean="0"/>
              <a:t>Dos Crimes – Art. 34</a:t>
            </a:r>
            <a:endParaRPr lang="pt-BR" dirty="0"/>
          </a:p>
        </p:txBody>
      </p:sp>
      <p:sp>
        <p:nvSpPr>
          <p:cNvPr id="3" name="Espaço Reservado para Conteúdo 2"/>
          <p:cNvSpPr>
            <a:spLocks noGrp="1"/>
          </p:cNvSpPr>
          <p:nvPr>
            <p:ph sz="quarter" idx="13"/>
          </p:nvPr>
        </p:nvSpPr>
        <p:spPr>
          <a:xfrm>
            <a:off x="274320" y="908720"/>
            <a:ext cx="8595360" cy="5832648"/>
          </a:xfrm>
        </p:spPr>
        <p:txBody>
          <a:bodyPr>
            <a:normAutofit/>
          </a:bodyPr>
          <a:lstStyle/>
          <a:p>
            <a:pPr marL="0" indent="0" algn="just">
              <a:buNone/>
            </a:pPr>
            <a:r>
              <a:rPr lang="pt-BR" dirty="0"/>
              <a:t>Art. 34.  Fabricar, adquirir, utilizar, transportar, oferecer, vender, distribuir, entregar a qualquer título, possuir, guardar ou fornecer, ainda que gratuitamente, maquinário, aparelho, instrumento ou </a:t>
            </a:r>
            <a:r>
              <a:rPr lang="pt-BR" b="1" dirty="0">
                <a:solidFill>
                  <a:srgbClr val="FF0000"/>
                </a:solidFill>
              </a:rPr>
              <a:t>qualquer objeto </a:t>
            </a:r>
            <a:r>
              <a:rPr lang="pt-BR" dirty="0">
                <a:solidFill>
                  <a:srgbClr val="FF0000"/>
                </a:solidFill>
              </a:rPr>
              <a:t>destinado </a:t>
            </a:r>
            <a:r>
              <a:rPr lang="pt-BR" b="1" u="sng" dirty="0">
                <a:solidFill>
                  <a:srgbClr val="FF0000"/>
                </a:solidFill>
              </a:rPr>
              <a:t>à fabricação, preparação, produção ou transformação de drogas</a:t>
            </a:r>
            <a:r>
              <a:rPr lang="pt-BR" dirty="0"/>
              <a:t>, sem autorização ou em desacordo com determinação legal ou regulamentar:</a:t>
            </a:r>
          </a:p>
          <a:p>
            <a:pPr marL="0" indent="0">
              <a:buNone/>
            </a:pPr>
            <a:r>
              <a:rPr lang="pt-BR" dirty="0"/>
              <a:t>Pena - reclusão, de 3 (três) a 10 (dez) anos, e pagamento de 1.200 (mil e duzentos) a 2.000 (dois mil) dias-multa.</a:t>
            </a:r>
          </a:p>
          <a:p>
            <a:pPr marL="0" indent="0">
              <a:buNone/>
            </a:pPr>
            <a:endParaRPr lang="pt-BR" dirty="0" smtClean="0"/>
          </a:p>
          <a:p>
            <a:pPr marL="342900" indent="-342900" algn="just"/>
            <a:r>
              <a:rPr lang="pt-BR" dirty="0" smtClean="0"/>
              <a:t>Previsão de ato preparatório como crime autônomo – importante para a ação policial e para a política criminal de repressão ao tráfico (Ex.: Alguém pego com todo o material destinado à fabricação, mas sem nenhuma droga).</a:t>
            </a:r>
          </a:p>
          <a:p>
            <a:pPr marL="342900" indent="-342900" algn="just"/>
            <a:endParaRPr lang="pt-BR" dirty="0" smtClean="0"/>
          </a:p>
          <a:p>
            <a:pPr marL="342900" indent="-342900" algn="just"/>
            <a:r>
              <a:rPr lang="pt-BR" dirty="0" smtClean="0"/>
              <a:t>Não </a:t>
            </a:r>
            <a:r>
              <a:rPr lang="pt-BR" dirty="0"/>
              <a:t>foram incluídos </a:t>
            </a:r>
            <a:r>
              <a:rPr lang="pt-BR" dirty="0" smtClean="0"/>
              <a:t>no tipo os </a:t>
            </a:r>
            <a:r>
              <a:rPr lang="pt-BR" dirty="0"/>
              <a:t>objetos para o uso da </a:t>
            </a:r>
            <a:r>
              <a:rPr lang="pt-BR" dirty="0" smtClean="0"/>
              <a:t>droga;</a:t>
            </a:r>
          </a:p>
          <a:p>
            <a:pPr marL="0" indent="0" algn="just">
              <a:buNone/>
            </a:pPr>
            <a:endParaRPr lang="pt-BR" dirty="0" smtClean="0"/>
          </a:p>
          <a:p>
            <a:pPr marL="342900" indent="-342900"/>
            <a:endParaRPr lang="pt-BR" dirty="0"/>
          </a:p>
        </p:txBody>
      </p:sp>
    </p:spTree>
    <p:extLst>
      <p:ext uri="{BB962C8B-B14F-4D97-AF65-F5344CB8AC3E}">
        <p14:creationId xmlns:p14="http://schemas.microsoft.com/office/powerpoint/2010/main" val="154423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44624"/>
            <a:ext cx="8591550" cy="746721"/>
          </a:xfrm>
        </p:spPr>
        <p:txBody>
          <a:bodyPr/>
          <a:lstStyle/>
          <a:p>
            <a:r>
              <a:rPr lang="pt-BR" dirty="0" smtClean="0"/>
              <a:t>Dos Crimes – Art. 34</a:t>
            </a:r>
            <a:endParaRPr lang="pt-BR" dirty="0"/>
          </a:p>
        </p:txBody>
      </p:sp>
      <p:sp>
        <p:nvSpPr>
          <p:cNvPr id="3" name="Espaço Reservado para Conteúdo 2"/>
          <p:cNvSpPr>
            <a:spLocks noGrp="1"/>
          </p:cNvSpPr>
          <p:nvPr>
            <p:ph sz="quarter" idx="13"/>
          </p:nvPr>
        </p:nvSpPr>
        <p:spPr>
          <a:xfrm>
            <a:off x="274320" y="908720"/>
            <a:ext cx="8595360" cy="5949280"/>
          </a:xfrm>
        </p:spPr>
        <p:txBody>
          <a:bodyPr>
            <a:normAutofit lnSpcReduction="10000"/>
          </a:bodyPr>
          <a:lstStyle/>
          <a:p>
            <a:pPr marL="342900" indent="-342900" algn="just"/>
            <a:r>
              <a:rPr lang="pt-BR" dirty="0" smtClean="0"/>
              <a:t>Ex1.: </a:t>
            </a:r>
            <a:r>
              <a:rPr lang="pt-BR" dirty="0" err="1" smtClean="0"/>
              <a:t>Tício</a:t>
            </a:r>
            <a:r>
              <a:rPr lang="pt-BR" dirty="0" smtClean="0"/>
              <a:t> possui em sua residência um laboratório de refino de cocaína. A polícia, que monitorava suas atividades há algum tempo, de posse de mandado judicial, expedido por juiz competente, ingressa em sua residência e lá encontra certa quantidade de droga e 2 balanças de precisão.</a:t>
            </a:r>
          </a:p>
          <a:p>
            <a:pPr marL="342900" indent="-342900" algn="just"/>
            <a:endParaRPr lang="pt-BR" dirty="0"/>
          </a:p>
          <a:p>
            <a:pPr marL="342900" indent="-342900" algn="just"/>
            <a:endParaRPr lang="pt-BR" dirty="0" smtClean="0"/>
          </a:p>
          <a:p>
            <a:pPr marL="342900" indent="-342900" algn="just"/>
            <a:endParaRPr lang="pt-BR" dirty="0"/>
          </a:p>
          <a:p>
            <a:pPr marL="342900" indent="-342900" algn="just"/>
            <a:endParaRPr lang="pt-BR" dirty="0" smtClean="0"/>
          </a:p>
          <a:p>
            <a:pPr marL="342900" indent="-342900" algn="just"/>
            <a:endParaRPr lang="pt-BR" dirty="0"/>
          </a:p>
          <a:p>
            <a:pPr marL="342900" indent="-342900" algn="just"/>
            <a:endParaRPr lang="pt-BR" dirty="0" smtClean="0"/>
          </a:p>
          <a:p>
            <a:pPr marL="342900" indent="-342900" algn="just"/>
            <a:endParaRPr lang="pt-BR" dirty="0" smtClean="0"/>
          </a:p>
          <a:p>
            <a:pPr marL="342900" indent="-342900" algn="just"/>
            <a:endParaRPr lang="pt-BR" dirty="0"/>
          </a:p>
          <a:p>
            <a:pPr marL="342900" indent="-342900" algn="just"/>
            <a:r>
              <a:rPr lang="pt-BR" dirty="0" smtClean="0"/>
              <a:t>Consunção – quando um dos crimes for o meio normal para a preparação, execução ou mero exaurimento do delito visado pelo agente. </a:t>
            </a:r>
            <a:r>
              <a:rPr lang="pt-BR" dirty="0"/>
              <a:t>O art. 34 é um tipo penal subsidiário em relação ao art. </a:t>
            </a:r>
            <a:r>
              <a:rPr lang="pt-BR" dirty="0" smtClean="0"/>
              <a:t>33 (</a:t>
            </a:r>
            <a:r>
              <a:rPr lang="pt-BR" i="1" dirty="0" err="1" smtClean="0"/>
              <a:t>lex</a:t>
            </a:r>
            <a:r>
              <a:rPr lang="pt-BR" i="1" dirty="0" smtClean="0"/>
              <a:t> primaria </a:t>
            </a:r>
            <a:r>
              <a:rPr lang="pt-BR" i="1" dirty="0" err="1" smtClean="0"/>
              <a:t>derogat</a:t>
            </a:r>
            <a:r>
              <a:rPr lang="pt-BR" i="1" dirty="0" smtClean="0"/>
              <a:t> </a:t>
            </a:r>
            <a:r>
              <a:rPr lang="pt-BR" i="1" dirty="0" err="1" smtClean="0"/>
              <a:t>lex</a:t>
            </a:r>
            <a:r>
              <a:rPr lang="pt-BR" i="1" dirty="0" smtClean="0"/>
              <a:t> </a:t>
            </a:r>
            <a:r>
              <a:rPr lang="pt-BR" i="1" dirty="0" err="1" smtClean="0"/>
              <a:t>subsidiariae</a:t>
            </a:r>
            <a:r>
              <a:rPr lang="pt-BR" i="1" dirty="0" smtClean="0"/>
              <a:t>)</a:t>
            </a:r>
            <a:endParaRPr lang="pt-BR" dirty="0"/>
          </a:p>
          <a:p>
            <a:pPr marL="342900" indent="-342900" algn="just"/>
            <a:endParaRPr lang="pt-BR" dirty="0" smtClean="0"/>
          </a:p>
          <a:p>
            <a:pPr marL="342900" indent="-342900" algn="just"/>
            <a:endParaRPr lang="pt-BR" dirty="0"/>
          </a:p>
          <a:p>
            <a:pPr marL="0" indent="0" algn="just">
              <a:buNone/>
            </a:pPr>
            <a:endParaRPr lang="pt-BR" dirty="0" smtClean="0"/>
          </a:p>
          <a:p>
            <a:pPr marL="342900" indent="-342900"/>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636912"/>
            <a:ext cx="5011500" cy="2817968"/>
          </a:xfrm>
          <a:prstGeom prst="rect">
            <a:avLst/>
          </a:prstGeom>
        </p:spPr>
      </p:pic>
    </p:spTree>
    <p:extLst>
      <p:ext uri="{BB962C8B-B14F-4D97-AF65-F5344CB8AC3E}">
        <p14:creationId xmlns:p14="http://schemas.microsoft.com/office/powerpoint/2010/main" val="36403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44624"/>
            <a:ext cx="8591550" cy="746721"/>
          </a:xfrm>
        </p:spPr>
        <p:txBody>
          <a:bodyPr/>
          <a:lstStyle/>
          <a:p>
            <a:r>
              <a:rPr lang="pt-BR" dirty="0" smtClean="0"/>
              <a:t>Dos Crimes – Art. 34</a:t>
            </a:r>
            <a:endParaRPr lang="pt-BR" dirty="0"/>
          </a:p>
        </p:txBody>
      </p:sp>
      <p:sp>
        <p:nvSpPr>
          <p:cNvPr id="3" name="Espaço Reservado para Conteúdo 2"/>
          <p:cNvSpPr>
            <a:spLocks noGrp="1"/>
          </p:cNvSpPr>
          <p:nvPr>
            <p:ph sz="quarter" idx="13"/>
          </p:nvPr>
        </p:nvSpPr>
        <p:spPr>
          <a:xfrm>
            <a:off x="274320" y="908720"/>
            <a:ext cx="8595360" cy="5832648"/>
          </a:xfrm>
        </p:spPr>
        <p:txBody>
          <a:bodyPr>
            <a:normAutofit lnSpcReduction="10000"/>
          </a:bodyPr>
          <a:lstStyle/>
          <a:p>
            <a:pPr marL="342900" indent="-342900" algn="just"/>
            <a:r>
              <a:rPr lang="pt-BR" dirty="0" smtClean="0"/>
              <a:t>Ex.2.: </a:t>
            </a:r>
            <a:r>
              <a:rPr lang="pt-BR" dirty="0" err="1" smtClean="0"/>
              <a:t>Tício</a:t>
            </a:r>
            <a:r>
              <a:rPr lang="pt-BR" dirty="0" smtClean="0"/>
              <a:t> </a:t>
            </a:r>
            <a:r>
              <a:rPr lang="pt-BR" dirty="0"/>
              <a:t>possui em sua residência um laboratório de refino de cocaína. A polícia, que monitorava suas atividades há algum tempo, de posse de mandado judicial, expedido por juiz competente, ingressa em sua residência e lá apenas encontra  </a:t>
            </a:r>
            <a:r>
              <a:rPr lang="pt-BR" dirty="0" smtClean="0"/>
              <a:t>3 balanças </a:t>
            </a:r>
            <a:r>
              <a:rPr lang="pt-BR" dirty="0"/>
              <a:t>de </a:t>
            </a:r>
            <a:r>
              <a:rPr lang="pt-BR" dirty="0" smtClean="0"/>
              <a:t>precisão com vestígios de cocaína.</a:t>
            </a:r>
            <a:endParaRPr lang="pt-BR" dirty="0"/>
          </a:p>
          <a:p>
            <a:pPr marL="342900" indent="-342900" algn="just"/>
            <a:endParaRPr lang="pt-BR" dirty="0" smtClean="0"/>
          </a:p>
          <a:p>
            <a:pPr marL="342900" indent="-342900" algn="just"/>
            <a:r>
              <a:rPr lang="pt-BR" dirty="0" smtClean="0"/>
              <a:t>Ex.3: </a:t>
            </a:r>
            <a:r>
              <a:rPr lang="pt-BR" dirty="0" err="1"/>
              <a:t>Tício</a:t>
            </a:r>
            <a:r>
              <a:rPr lang="pt-BR" dirty="0"/>
              <a:t> possui em sua residência um laboratório </a:t>
            </a:r>
            <a:r>
              <a:rPr lang="pt-BR" dirty="0" smtClean="0"/>
              <a:t>de preparo de drogas. </a:t>
            </a:r>
            <a:r>
              <a:rPr lang="pt-BR" dirty="0"/>
              <a:t>A polícia, que monitorava suas atividades há algum tempo, de posse de mandado judicial, expedido por juiz competente, ingressa em sua residência e lá </a:t>
            </a:r>
            <a:r>
              <a:rPr lang="pt-BR" dirty="0" smtClean="0"/>
              <a:t>encontra inúmeros e diversos maquinários e utensílios para a preparação de grande quantidade de droga e 200kg de cocaína.</a:t>
            </a:r>
          </a:p>
          <a:p>
            <a:pPr marL="342900" indent="-342900" algn="just"/>
            <a:endParaRPr lang="pt-BR" dirty="0"/>
          </a:p>
          <a:p>
            <a:pPr marL="342900" indent="-342900" algn="just"/>
            <a:r>
              <a:rPr lang="pt-BR" dirty="0" smtClean="0"/>
              <a:t>Se houver autonomia das condutas, ou seja, o maquinário e utensílios não forem meios necessários para a execução do tráfico, mas cuidar de verdadeiro laboratório destinado à fabricação ou transformação de drogas, há de se reconhecer o concurso de crimes.</a:t>
            </a:r>
            <a:endParaRPr lang="pt-BR" dirty="0"/>
          </a:p>
          <a:p>
            <a:pPr marL="342900" indent="-342900" algn="just"/>
            <a:endParaRPr lang="pt-BR" dirty="0" smtClean="0"/>
          </a:p>
          <a:p>
            <a:pPr marL="342900" indent="-342900"/>
            <a:endParaRPr lang="pt-BR" dirty="0"/>
          </a:p>
        </p:txBody>
      </p:sp>
    </p:spTree>
    <p:extLst>
      <p:ext uri="{BB962C8B-B14F-4D97-AF65-F5344CB8AC3E}">
        <p14:creationId xmlns:p14="http://schemas.microsoft.com/office/powerpoint/2010/main" val="30544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7384"/>
            <a:ext cx="8591550" cy="746721"/>
          </a:xfrm>
        </p:spPr>
        <p:txBody>
          <a:bodyPr/>
          <a:lstStyle/>
          <a:p>
            <a:r>
              <a:rPr lang="pt-BR" dirty="0" smtClean="0"/>
              <a:t>Dos Crimes – Art. 34</a:t>
            </a:r>
            <a:endParaRPr lang="pt-BR" dirty="0"/>
          </a:p>
        </p:txBody>
      </p:sp>
      <p:sp>
        <p:nvSpPr>
          <p:cNvPr id="3" name="Espaço Reservado para Conteúdo 2"/>
          <p:cNvSpPr>
            <a:spLocks noGrp="1"/>
          </p:cNvSpPr>
          <p:nvPr>
            <p:ph sz="quarter" idx="13"/>
          </p:nvPr>
        </p:nvSpPr>
        <p:spPr>
          <a:xfrm>
            <a:off x="274320" y="764704"/>
            <a:ext cx="8595360" cy="5471504"/>
          </a:xfrm>
        </p:spPr>
        <p:txBody>
          <a:bodyPr/>
          <a:lstStyle/>
          <a:p>
            <a:pPr marL="342900" indent="-342900"/>
            <a:r>
              <a:rPr lang="pt-BR" dirty="0"/>
              <a:t>O aparelho deve ser objetivamente específico para as finalidades previstas na lei ou pode ser aparelho com outros fins?</a:t>
            </a:r>
          </a:p>
          <a:p>
            <a:pPr marL="0" indent="0">
              <a:buNone/>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916832"/>
            <a:ext cx="6705600" cy="4191000"/>
          </a:xfrm>
          <a:prstGeom prst="rect">
            <a:avLst/>
          </a:prstGeom>
        </p:spPr>
      </p:pic>
    </p:spTree>
    <p:extLst>
      <p:ext uri="{BB962C8B-B14F-4D97-AF65-F5344CB8AC3E}">
        <p14:creationId xmlns:p14="http://schemas.microsoft.com/office/powerpoint/2010/main" val="8375992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7384"/>
            <a:ext cx="8591550" cy="746721"/>
          </a:xfrm>
        </p:spPr>
        <p:txBody>
          <a:bodyPr/>
          <a:lstStyle/>
          <a:p>
            <a:r>
              <a:rPr lang="pt-BR" dirty="0" smtClean="0"/>
              <a:t>Dos Crimes – Art. 34</a:t>
            </a:r>
            <a:endParaRPr lang="pt-BR" dirty="0"/>
          </a:p>
        </p:txBody>
      </p:sp>
      <p:sp>
        <p:nvSpPr>
          <p:cNvPr id="3" name="Espaço Reservado para Conteúdo 2"/>
          <p:cNvSpPr>
            <a:spLocks noGrp="1"/>
          </p:cNvSpPr>
          <p:nvPr>
            <p:ph sz="quarter" idx="13"/>
          </p:nvPr>
        </p:nvSpPr>
        <p:spPr>
          <a:xfrm>
            <a:off x="274320" y="764704"/>
            <a:ext cx="8595360" cy="5471504"/>
          </a:xfrm>
        </p:spPr>
        <p:txBody>
          <a:bodyPr/>
          <a:lstStyle/>
          <a:p>
            <a:pPr marL="342900" indent="-342900"/>
            <a:r>
              <a:rPr lang="pt-BR" dirty="0" smtClean="0"/>
              <a:t>Trata-se de crime equiparado a hediondo?</a:t>
            </a:r>
          </a:p>
          <a:p>
            <a:pPr marL="0" indent="0">
              <a:buNone/>
            </a:pPr>
            <a:endParaRPr lang="pt-BR" dirty="0"/>
          </a:p>
          <a:p>
            <a:pPr marL="0" indent="0">
              <a:buNone/>
            </a:pPr>
            <a:r>
              <a:rPr lang="pt-BR" b="1" dirty="0" smtClean="0"/>
              <a:t>Sim</a:t>
            </a:r>
            <a:r>
              <a:rPr lang="pt-BR" dirty="0" smtClean="0"/>
              <a:t> - Pelos </a:t>
            </a:r>
            <a:r>
              <a:rPr lang="pt-BR" dirty="0"/>
              <a:t>gravames impostos pelo art. 44, faz concluir que se trata de crime equiparado a hediondo (posição de </a:t>
            </a:r>
            <a:r>
              <a:rPr lang="pt-BR" dirty="0" err="1"/>
              <a:t>Nucci</a:t>
            </a:r>
            <a:r>
              <a:rPr lang="pt-BR" dirty="0"/>
              <a:t>), o que prevalece</a:t>
            </a:r>
            <a:r>
              <a:rPr lang="pt-BR" dirty="0" smtClean="0"/>
              <a:t>.</a:t>
            </a:r>
          </a:p>
          <a:p>
            <a:pPr marL="0" indent="0">
              <a:buNone/>
            </a:pPr>
            <a:endParaRPr lang="pt-BR" dirty="0"/>
          </a:p>
          <a:p>
            <a:pPr marL="0" indent="0">
              <a:buNone/>
            </a:pPr>
            <a:r>
              <a:rPr lang="pt-BR" b="1" dirty="0" smtClean="0"/>
              <a:t>Não </a:t>
            </a:r>
            <a:r>
              <a:rPr lang="pt-BR" dirty="0" smtClean="0"/>
              <a:t>– Como a Constituição refere-se apenas ao </a:t>
            </a:r>
            <a:r>
              <a:rPr lang="pt-BR" i="1" dirty="0" smtClean="0"/>
              <a:t>tráfico de drogas</a:t>
            </a:r>
            <a:r>
              <a:rPr lang="pt-BR" dirty="0" smtClean="0"/>
              <a:t>, há quem entenda que não se pode querer equiparar o crime do art. 34 a hediondo, porquanto se trata de mero ato preparatório da traficância (LFG). </a:t>
            </a:r>
            <a:endParaRPr lang="pt-BR" b="1" dirty="0"/>
          </a:p>
          <a:p>
            <a:pPr marL="0" indent="0">
              <a:buNone/>
            </a:pPr>
            <a:endParaRPr lang="pt-BR" dirty="0" smtClean="0"/>
          </a:p>
        </p:txBody>
      </p:sp>
    </p:spTree>
    <p:extLst>
      <p:ext uri="{BB962C8B-B14F-4D97-AF65-F5344CB8AC3E}">
        <p14:creationId xmlns:p14="http://schemas.microsoft.com/office/powerpoint/2010/main" val="21139772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16632"/>
            <a:ext cx="8591550" cy="674713"/>
          </a:xfrm>
        </p:spPr>
        <p:txBody>
          <a:bodyPr>
            <a:normAutofit fontScale="90000"/>
          </a:bodyPr>
          <a:lstStyle/>
          <a:p>
            <a:r>
              <a:rPr lang="pt-BR" dirty="0" smtClean="0"/>
              <a:t>Dos Crimes – Associação para fins de tráfico</a:t>
            </a:r>
            <a:endParaRPr lang="pt-BR" dirty="0"/>
          </a:p>
        </p:txBody>
      </p:sp>
      <p:sp>
        <p:nvSpPr>
          <p:cNvPr id="3" name="Espaço Reservado para Conteúdo 2"/>
          <p:cNvSpPr>
            <a:spLocks noGrp="1"/>
          </p:cNvSpPr>
          <p:nvPr>
            <p:ph sz="quarter" idx="13"/>
          </p:nvPr>
        </p:nvSpPr>
        <p:spPr>
          <a:xfrm>
            <a:off x="274320" y="908720"/>
            <a:ext cx="8595360" cy="5760640"/>
          </a:xfrm>
        </p:spPr>
        <p:txBody>
          <a:bodyPr/>
          <a:lstStyle/>
          <a:p>
            <a:pPr marL="0" indent="0" algn="just">
              <a:buNone/>
            </a:pPr>
            <a:r>
              <a:rPr lang="pt-BR" b="1" dirty="0"/>
              <a:t>Art. 35.</a:t>
            </a:r>
            <a:r>
              <a:rPr lang="pt-BR" dirty="0"/>
              <a:t>  Associarem-se </a:t>
            </a:r>
            <a:r>
              <a:rPr lang="pt-BR" b="1" dirty="0">
                <a:solidFill>
                  <a:srgbClr val="FF0000"/>
                </a:solidFill>
              </a:rPr>
              <a:t>duas</a:t>
            </a:r>
            <a:r>
              <a:rPr lang="pt-BR" dirty="0"/>
              <a:t> ou mais pessoas para o fim de praticar, </a:t>
            </a:r>
            <a:r>
              <a:rPr lang="pt-BR" dirty="0">
                <a:solidFill>
                  <a:srgbClr val="FF0000"/>
                </a:solidFill>
              </a:rPr>
              <a:t>reiteradamente ou não</a:t>
            </a:r>
            <a:r>
              <a:rPr lang="pt-BR" dirty="0"/>
              <a:t>, qualquer dos crimes previstos nos </a:t>
            </a:r>
            <a:r>
              <a:rPr lang="pt-BR" dirty="0" err="1"/>
              <a:t>arts</a:t>
            </a:r>
            <a:r>
              <a:rPr lang="pt-BR" dirty="0"/>
              <a:t>. 33, caput e § 1</a:t>
            </a:r>
            <a:r>
              <a:rPr lang="pt-BR" u="sng" baseline="30000" dirty="0"/>
              <a:t>o</a:t>
            </a:r>
            <a:r>
              <a:rPr lang="pt-BR" dirty="0"/>
              <a:t>, e 34 desta Lei</a:t>
            </a:r>
            <a:r>
              <a:rPr lang="pt-BR" dirty="0" smtClean="0"/>
              <a:t>:</a:t>
            </a:r>
          </a:p>
          <a:p>
            <a:pPr marL="0" indent="0" algn="just">
              <a:buNone/>
            </a:pPr>
            <a:endParaRPr lang="pt-BR" dirty="0"/>
          </a:p>
          <a:p>
            <a:pPr marL="0" indent="0" algn="just">
              <a:buNone/>
            </a:pPr>
            <a:r>
              <a:rPr lang="pt-BR" b="1" dirty="0"/>
              <a:t>Pena - </a:t>
            </a:r>
            <a:r>
              <a:rPr lang="pt-BR" dirty="0"/>
              <a:t>reclusão, de 3 (três) a 10 (dez) anos, e pagamento de 700 (setecentos) a 1.200 (mil e duzentos) dias-multa</a:t>
            </a:r>
            <a:r>
              <a:rPr lang="pt-BR" dirty="0" smtClean="0"/>
              <a:t>.</a:t>
            </a:r>
          </a:p>
          <a:p>
            <a:pPr marL="0" indent="0" algn="just">
              <a:buNone/>
            </a:pPr>
            <a:endParaRPr lang="pt-BR" dirty="0"/>
          </a:p>
          <a:p>
            <a:pPr marL="0" indent="0" algn="just">
              <a:buNone/>
            </a:pPr>
            <a:r>
              <a:rPr lang="pt-BR" b="1" dirty="0"/>
              <a:t>Parágrafo único.</a:t>
            </a:r>
            <a:r>
              <a:rPr lang="pt-BR" dirty="0"/>
              <a:t>  Nas mesmas penas do caput deste artigo incorre quem se associa para a prática reiterada do crime definido no art. 36 desta Lei.</a:t>
            </a:r>
          </a:p>
          <a:p>
            <a:pPr marL="0" indent="0">
              <a:buNone/>
            </a:pPr>
            <a:endParaRPr lang="pt-BR" dirty="0" smtClean="0"/>
          </a:p>
          <a:p>
            <a:pPr marL="342900" indent="-342900" algn="just"/>
            <a:r>
              <a:rPr lang="pt-BR" dirty="0"/>
              <a:t>É necessário que esteja presente o requisito da estabilidade e permanência, como o crime de </a:t>
            </a:r>
            <a:r>
              <a:rPr lang="pt-BR" dirty="0" smtClean="0"/>
              <a:t>associação criminosa do CP (art. 288)? (Obs. Trata-se de crime contra paz pública)</a:t>
            </a:r>
            <a:endParaRPr lang="pt-BR" dirty="0"/>
          </a:p>
        </p:txBody>
      </p:sp>
    </p:spTree>
    <p:extLst>
      <p:ext uri="{BB962C8B-B14F-4D97-AF65-F5344CB8AC3E}">
        <p14:creationId xmlns:p14="http://schemas.microsoft.com/office/powerpoint/2010/main" val="29625333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16632"/>
            <a:ext cx="8591550" cy="674713"/>
          </a:xfrm>
        </p:spPr>
        <p:txBody>
          <a:bodyPr>
            <a:normAutofit fontScale="90000"/>
          </a:bodyPr>
          <a:lstStyle/>
          <a:p>
            <a:r>
              <a:rPr lang="pt-BR" dirty="0" smtClean="0"/>
              <a:t>Dos Crimes – Associação para fins de tráfico</a:t>
            </a:r>
            <a:endParaRPr lang="pt-BR" dirty="0"/>
          </a:p>
        </p:txBody>
      </p:sp>
      <p:sp>
        <p:nvSpPr>
          <p:cNvPr id="3" name="Espaço Reservado para Conteúdo 2"/>
          <p:cNvSpPr>
            <a:spLocks noGrp="1"/>
          </p:cNvSpPr>
          <p:nvPr>
            <p:ph sz="quarter" idx="13"/>
          </p:nvPr>
        </p:nvSpPr>
        <p:spPr>
          <a:xfrm>
            <a:off x="274320" y="908720"/>
            <a:ext cx="8595360" cy="5832648"/>
          </a:xfrm>
        </p:spPr>
        <p:txBody>
          <a:bodyPr/>
          <a:lstStyle/>
          <a:p>
            <a:pPr marL="0" indent="0" algn="just">
              <a:buNone/>
            </a:pPr>
            <a:r>
              <a:rPr lang="pt-BR" b="1" dirty="0"/>
              <a:t>Art. 35.</a:t>
            </a:r>
            <a:r>
              <a:rPr lang="pt-BR" dirty="0"/>
              <a:t>  </a:t>
            </a:r>
            <a:r>
              <a:rPr lang="pt-BR" dirty="0">
                <a:solidFill>
                  <a:schemeClr val="tx1"/>
                </a:solidFill>
              </a:rPr>
              <a:t>Associarem-se </a:t>
            </a:r>
            <a:r>
              <a:rPr lang="pt-BR" b="1" dirty="0">
                <a:solidFill>
                  <a:schemeClr val="tx1"/>
                </a:solidFill>
              </a:rPr>
              <a:t>duas</a:t>
            </a:r>
            <a:r>
              <a:rPr lang="pt-BR" dirty="0">
                <a:solidFill>
                  <a:schemeClr val="tx1"/>
                </a:solidFill>
              </a:rPr>
              <a:t> ou mais pessoas para o fim de praticar, reiteradamente ou não, qualquer dos crimes previstos nos </a:t>
            </a:r>
            <a:r>
              <a:rPr lang="pt-BR" dirty="0" err="1">
                <a:solidFill>
                  <a:schemeClr val="tx1"/>
                </a:solidFill>
              </a:rPr>
              <a:t>arts</a:t>
            </a:r>
            <a:r>
              <a:rPr lang="pt-BR" dirty="0">
                <a:solidFill>
                  <a:schemeClr val="tx1"/>
                </a:solidFill>
              </a:rPr>
              <a:t>. 33, caput e § 1</a:t>
            </a:r>
            <a:r>
              <a:rPr lang="pt-BR" u="sng" baseline="30000" dirty="0">
                <a:solidFill>
                  <a:schemeClr val="tx1"/>
                </a:solidFill>
              </a:rPr>
              <a:t>o</a:t>
            </a:r>
            <a:r>
              <a:rPr lang="pt-BR" dirty="0">
                <a:solidFill>
                  <a:schemeClr val="tx1"/>
                </a:solidFill>
              </a:rPr>
              <a:t>, e 34 desta </a:t>
            </a:r>
            <a:r>
              <a:rPr lang="pt-BR" dirty="0" smtClean="0">
                <a:solidFill>
                  <a:schemeClr val="tx1"/>
                </a:solidFill>
              </a:rPr>
              <a:t>Lei.</a:t>
            </a:r>
          </a:p>
          <a:p>
            <a:pPr marL="0" indent="0" algn="just">
              <a:buNone/>
            </a:pPr>
            <a:endParaRPr lang="pt-BR" dirty="0">
              <a:solidFill>
                <a:schemeClr val="tx1"/>
              </a:solidFill>
            </a:endParaRPr>
          </a:p>
          <a:p>
            <a:pPr marL="342900" indent="-342900" algn="just"/>
            <a:endParaRPr lang="pt-BR" dirty="0">
              <a:solidFill>
                <a:schemeClr val="tx1"/>
              </a:solidFill>
            </a:endParaRPr>
          </a:p>
          <a:p>
            <a:pPr marL="342900" indent="-342900" algn="just"/>
            <a:r>
              <a:rPr lang="pt-BR" b="1" dirty="0" smtClean="0">
                <a:solidFill>
                  <a:schemeClr val="tx1"/>
                </a:solidFill>
              </a:rPr>
              <a:t>Concurso de crimes </a:t>
            </a:r>
            <a:r>
              <a:rPr lang="pt-BR" dirty="0" smtClean="0">
                <a:solidFill>
                  <a:schemeClr val="tx1"/>
                </a:solidFill>
              </a:rPr>
              <a:t>– como espécie de crime formal, sua consumação independe da prática dos delitos para os quais os agentes se associaram. No entanto, se os delitos forem praticados, os agentes deverão responder pelos crimes em </a:t>
            </a:r>
            <a:r>
              <a:rPr lang="pt-BR" b="1" dirty="0" smtClean="0">
                <a:solidFill>
                  <a:schemeClr val="tx1"/>
                </a:solidFill>
              </a:rPr>
              <a:t>concurso material.</a:t>
            </a:r>
          </a:p>
          <a:p>
            <a:pPr marL="342900" indent="-342900" algn="just"/>
            <a:endParaRPr lang="pt-BR" b="1" dirty="0" smtClean="0">
              <a:solidFill>
                <a:schemeClr val="tx1"/>
              </a:solidFill>
            </a:endParaRPr>
          </a:p>
          <a:p>
            <a:pPr marL="342900" indent="-342900" algn="just"/>
            <a:r>
              <a:rPr lang="pt-BR" b="1" dirty="0" smtClean="0">
                <a:solidFill>
                  <a:schemeClr val="tx1"/>
                </a:solidFill>
              </a:rPr>
              <a:t>É necessário a apreensão da droga e exame toxicológico?</a:t>
            </a:r>
          </a:p>
          <a:p>
            <a:pPr marL="0" indent="0" algn="just">
              <a:buNone/>
            </a:pPr>
            <a:endParaRPr lang="pt-BR" dirty="0">
              <a:solidFill>
                <a:schemeClr val="tx1"/>
              </a:solidFill>
            </a:endParaRPr>
          </a:p>
          <a:p>
            <a:pPr marL="342900" indent="-342900" algn="just"/>
            <a:endParaRPr lang="pt-BR" dirty="0" smtClean="0">
              <a:solidFill>
                <a:schemeClr val="tx1"/>
              </a:solidFill>
            </a:endParaRPr>
          </a:p>
        </p:txBody>
      </p:sp>
    </p:spTree>
    <p:extLst>
      <p:ext uri="{BB962C8B-B14F-4D97-AF65-F5344CB8AC3E}">
        <p14:creationId xmlns:p14="http://schemas.microsoft.com/office/powerpoint/2010/main" val="72307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7384"/>
            <a:ext cx="8591550" cy="674713"/>
          </a:xfrm>
        </p:spPr>
        <p:txBody>
          <a:bodyPr>
            <a:noAutofit/>
          </a:bodyPr>
          <a:lstStyle/>
          <a:p>
            <a:r>
              <a:rPr lang="pt-BR" sz="2400" b="1" dirty="0" smtClean="0"/>
              <a:t>Dos Crimes – Financiamento ou custeio ao tráfico de drogas</a:t>
            </a:r>
            <a:endParaRPr lang="pt-BR" sz="2400" b="1" dirty="0"/>
          </a:p>
        </p:txBody>
      </p:sp>
      <p:sp>
        <p:nvSpPr>
          <p:cNvPr id="3" name="Espaço Reservado para Conteúdo 2"/>
          <p:cNvSpPr>
            <a:spLocks noGrp="1"/>
          </p:cNvSpPr>
          <p:nvPr>
            <p:ph sz="quarter" idx="13"/>
          </p:nvPr>
        </p:nvSpPr>
        <p:spPr>
          <a:xfrm>
            <a:off x="274320" y="764704"/>
            <a:ext cx="8595360" cy="6093296"/>
          </a:xfrm>
        </p:spPr>
        <p:txBody>
          <a:bodyPr/>
          <a:lstStyle/>
          <a:p>
            <a:pPr marL="0" indent="0" algn="just">
              <a:buNone/>
            </a:pPr>
            <a:r>
              <a:rPr lang="pt-BR" b="1" dirty="0"/>
              <a:t>Art. 36. </a:t>
            </a:r>
            <a:r>
              <a:rPr lang="pt-BR" dirty="0"/>
              <a:t> Financiar ou custear a prática de qualquer dos crimes previstos nos </a:t>
            </a:r>
            <a:r>
              <a:rPr lang="pt-BR" dirty="0" err="1"/>
              <a:t>arts</a:t>
            </a:r>
            <a:r>
              <a:rPr lang="pt-BR" dirty="0"/>
              <a:t>. 33, caput e § 1</a:t>
            </a:r>
            <a:r>
              <a:rPr lang="pt-BR" u="sng" baseline="30000" dirty="0"/>
              <a:t>o</a:t>
            </a:r>
            <a:r>
              <a:rPr lang="pt-BR" dirty="0"/>
              <a:t>, e 34 desta Lei</a:t>
            </a:r>
            <a:r>
              <a:rPr lang="pt-BR" dirty="0" smtClean="0"/>
              <a:t>:</a:t>
            </a:r>
          </a:p>
          <a:p>
            <a:pPr marL="0" indent="0" algn="just">
              <a:buNone/>
            </a:pPr>
            <a:endParaRPr lang="pt-BR" dirty="0"/>
          </a:p>
          <a:p>
            <a:pPr marL="0" indent="0" algn="just">
              <a:buNone/>
            </a:pPr>
            <a:r>
              <a:rPr lang="pt-BR" b="1" dirty="0"/>
              <a:t>Pena - </a:t>
            </a:r>
            <a:r>
              <a:rPr lang="pt-BR" dirty="0"/>
              <a:t>reclusão, </a:t>
            </a:r>
            <a:r>
              <a:rPr lang="pt-BR" dirty="0">
                <a:solidFill>
                  <a:srgbClr val="FF0000"/>
                </a:solidFill>
              </a:rPr>
              <a:t>de 8 (oito) a 20 (vinte) anos</a:t>
            </a:r>
            <a:r>
              <a:rPr lang="pt-BR" dirty="0"/>
              <a:t>, e pagamento de 1.500 (mil e quinhentos) a 4.000 (quatro mil) dias-multa.</a:t>
            </a:r>
          </a:p>
          <a:p>
            <a:pPr marL="0" indent="0" algn="just">
              <a:buNone/>
            </a:pPr>
            <a:endParaRPr lang="pt-BR" dirty="0">
              <a:solidFill>
                <a:schemeClr val="tx1"/>
              </a:solidFill>
            </a:endParaRPr>
          </a:p>
          <a:p>
            <a:pPr marL="342900" indent="-342900" algn="just"/>
            <a:r>
              <a:rPr lang="pt-BR" b="1" dirty="0" smtClean="0">
                <a:solidFill>
                  <a:schemeClr val="tx1"/>
                </a:solidFill>
              </a:rPr>
              <a:t>Financiar – </a:t>
            </a:r>
            <a:r>
              <a:rPr lang="pt-BR" dirty="0" smtClean="0">
                <a:solidFill>
                  <a:schemeClr val="tx1"/>
                </a:solidFill>
              </a:rPr>
              <a:t>prover as despesas; sustentar os gastos.</a:t>
            </a:r>
          </a:p>
          <a:p>
            <a:pPr marL="342900" indent="-342900" algn="just"/>
            <a:r>
              <a:rPr lang="pt-BR" b="1" dirty="0" smtClean="0">
                <a:solidFill>
                  <a:schemeClr val="tx1"/>
                </a:solidFill>
              </a:rPr>
              <a:t>Custear – </a:t>
            </a:r>
            <a:r>
              <a:rPr lang="pt-BR" dirty="0" smtClean="0">
                <a:solidFill>
                  <a:schemeClr val="tx1"/>
                </a:solidFill>
              </a:rPr>
              <a:t>cobrir despesas, gastos.</a:t>
            </a:r>
          </a:p>
          <a:p>
            <a:pPr marL="342900" indent="-342900" algn="just"/>
            <a:endParaRPr lang="pt-BR" dirty="0">
              <a:solidFill>
                <a:schemeClr val="tx1"/>
              </a:solidFill>
            </a:endParaRPr>
          </a:p>
          <a:p>
            <a:pPr marL="342900" indent="-342900" algn="just"/>
            <a:r>
              <a:rPr lang="pt-BR" dirty="0" smtClean="0">
                <a:solidFill>
                  <a:schemeClr val="tx1"/>
                </a:solidFill>
              </a:rPr>
              <a:t>Não há a necessidade do especial fim de agir para obter lucro.</a:t>
            </a:r>
          </a:p>
          <a:p>
            <a:pPr marL="342900" indent="-342900" algn="just"/>
            <a:endParaRPr lang="pt-BR" dirty="0">
              <a:solidFill>
                <a:schemeClr val="tx1"/>
              </a:solidFill>
            </a:endParaRPr>
          </a:p>
          <a:p>
            <a:pPr marL="342900" indent="-342900" algn="just"/>
            <a:r>
              <a:rPr lang="pt-BR" b="1" dirty="0" smtClean="0">
                <a:solidFill>
                  <a:schemeClr val="tx1"/>
                </a:solidFill>
              </a:rPr>
              <a:t>Natureza do crime: </a:t>
            </a:r>
            <a:r>
              <a:rPr lang="pt-BR" dirty="0" smtClean="0">
                <a:solidFill>
                  <a:schemeClr val="tx1"/>
                </a:solidFill>
              </a:rPr>
              <a:t>crime permanente x crime habitual x crime instantâneo?</a:t>
            </a:r>
          </a:p>
          <a:p>
            <a:pPr marL="342900" indent="-342900" algn="just"/>
            <a:endParaRPr lang="pt-BR" dirty="0" smtClean="0">
              <a:solidFill>
                <a:schemeClr val="tx1"/>
              </a:solidFill>
            </a:endParaRPr>
          </a:p>
          <a:p>
            <a:pPr marL="342900" indent="-342900" algn="just"/>
            <a:r>
              <a:rPr lang="pt-BR" dirty="0" smtClean="0">
                <a:solidFill>
                  <a:schemeClr val="tx1"/>
                </a:solidFill>
              </a:rPr>
              <a:t>Exceção a teoria monista do concurso de agentes.</a:t>
            </a:r>
          </a:p>
        </p:txBody>
      </p:sp>
    </p:spTree>
    <p:extLst>
      <p:ext uri="{BB962C8B-B14F-4D97-AF65-F5344CB8AC3E}">
        <p14:creationId xmlns:p14="http://schemas.microsoft.com/office/powerpoint/2010/main" val="71914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Norma penal em branco</a:t>
            </a:r>
            <a:endParaRPr lang="pt-BR" dirty="0"/>
          </a:p>
        </p:txBody>
      </p:sp>
      <p:sp>
        <p:nvSpPr>
          <p:cNvPr id="3" name="Espaço Reservado para Conteúdo 2"/>
          <p:cNvSpPr>
            <a:spLocks noGrp="1"/>
          </p:cNvSpPr>
          <p:nvPr>
            <p:ph sz="quarter" idx="13"/>
          </p:nvPr>
        </p:nvSpPr>
        <p:spPr/>
        <p:txBody>
          <a:bodyPr>
            <a:normAutofit/>
          </a:bodyPr>
          <a:lstStyle/>
          <a:p>
            <a:r>
              <a:rPr lang="pt-BR" b="1" dirty="0" smtClean="0"/>
              <a:t>Homogênea</a:t>
            </a:r>
            <a:r>
              <a:rPr lang="pt-BR" dirty="0" smtClean="0"/>
              <a:t> – Seu complemento é oriundo da mesma fonte legislativa.</a:t>
            </a:r>
          </a:p>
          <a:p>
            <a:pPr marL="0" indent="0" algn="just">
              <a:buNone/>
            </a:pPr>
            <a:r>
              <a:rPr lang="pt-BR" dirty="0"/>
              <a:t> </a:t>
            </a:r>
            <a:r>
              <a:rPr lang="pt-BR" dirty="0" smtClean="0"/>
              <a:t>- </a:t>
            </a:r>
            <a:r>
              <a:rPr lang="pt-BR" dirty="0" err="1" smtClean="0"/>
              <a:t>Homovitelina</a:t>
            </a:r>
            <a:r>
              <a:rPr lang="pt-BR" dirty="0" smtClean="0"/>
              <a:t> – A norma complementar é do mesmo ramo da norma principal. (Ex.: Art. 304, do CP, é complementado pelo 297 a 392).</a:t>
            </a:r>
          </a:p>
          <a:p>
            <a:pPr>
              <a:buFontTx/>
              <a:buChar char="-"/>
            </a:pPr>
            <a:endParaRPr lang="pt-BR" dirty="0" smtClean="0"/>
          </a:p>
          <a:p>
            <a:pPr algn="just">
              <a:buFontTx/>
              <a:buChar char="-"/>
            </a:pPr>
            <a:r>
              <a:rPr lang="pt-BR" dirty="0" err="1" smtClean="0"/>
              <a:t>Hetero</a:t>
            </a:r>
            <a:r>
              <a:rPr lang="pt-BR" dirty="0" smtClean="0"/>
              <a:t> Vitelina – A norma complementar é oriunda de outro ramo do direito.</a:t>
            </a:r>
          </a:p>
          <a:p>
            <a:pPr>
              <a:buFontTx/>
              <a:buChar char="-"/>
            </a:pPr>
            <a:endParaRPr lang="pt-BR" dirty="0"/>
          </a:p>
          <a:p>
            <a:pPr algn="just"/>
            <a:r>
              <a:rPr lang="pt-BR" b="1" dirty="0"/>
              <a:t>Heterogênea</a:t>
            </a:r>
            <a:r>
              <a:rPr lang="pt-BR" dirty="0"/>
              <a:t> - quando seu complemento advier de uma fonte normativa com status </a:t>
            </a:r>
            <a:r>
              <a:rPr lang="pt-BR" dirty="0" smtClean="0"/>
              <a:t>diferente.</a:t>
            </a:r>
            <a:endParaRPr lang="pt-BR" dirty="0"/>
          </a:p>
        </p:txBody>
      </p:sp>
    </p:spTree>
    <p:extLst>
      <p:ext uri="{BB962C8B-B14F-4D97-AF65-F5344CB8AC3E}">
        <p14:creationId xmlns:p14="http://schemas.microsoft.com/office/powerpoint/2010/main" val="1135538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674713"/>
          </a:xfrm>
        </p:spPr>
        <p:txBody>
          <a:bodyPr>
            <a:noAutofit/>
          </a:bodyPr>
          <a:lstStyle/>
          <a:p>
            <a:r>
              <a:rPr lang="pt-BR" sz="2400" b="1" dirty="0" smtClean="0"/>
              <a:t>Dos Crimes – Financiamento ou custeio ao tráfico de drogas</a:t>
            </a:r>
            <a:endParaRPr lang="pt-BR" sz="2400" b="1" dirty="0"/>
          </a:p>
        </p:txBody>
      </p:sp>
      <p:sp>
        <p:nvSpPr>
          <p:cNvPr id="3" name="Espaço Reservado para Conteúdo 2"/>
          <p:cNvSpPr>
            <a:spLocks noGrp="1"/>
          </p:cNvSpPr>
          <p:nvPr>
            <p:ph sz="quarter" idx="13"/>
          </p:nvPr>
        </p:nvSpPr>
        <p:spPr>
          <a:xfrm>
            <a:off x="107504" y="692696"/>
            <a:ext cx="8856984" cy="5805264"/>
          </a:xfrm>
        </p:spPr>
        <p:txBody>
          <a:bodyPr>
            <a:noAutofit/>
          </a:bodyPr>
          <a:lstStyle/>
          <a:p>
            <a:pPr marL="342900" indent="-342900" algn="just"/>
            <a:r>
              <a:rPr lang="pt-BR" b="1" dirty="0" smtClean="0">
                <a:solidFill>
                  <a:schemeClr val="tx1"/>
                </a:solidFill>
              </a:rPr>
              <a:t>Crime permanente: </a:t>
            </a:r>
            <a:r>
              <a:rPr lang="pt-BR" dirty="0" smtClean="0">
                <a:solidFill>
                  <a:schemeClr val="tx1"/>
                </a:solidFill>
              </a:rPr>
              <a:t>Sua consumação se prolonga no tempo, detendo o agente o poder de fazer cessar a conduta delituosa a qualquer momento. Se o agente financiar a prática do tráfico de drogas durante 6 meses, de modo contínuo, deverá responder por crime único de financiamento.</a:t>
            </a:r>
          </a:p>
          <a:p>
            <a:pPr marL="342900" indent="-342900" algn="just"/>
            <a:endParaRPr lang="pt-BR" dirty="0">
              <a:solidFill>
                <a:schemeClr val="tx1"/>
              </a:solidFill>
            </a:endParaRPr>
          </a:p>
          <a:p>
            <a:pPr marL="342900" indent="-342900" algn="just"/>
            <a:r>
              <a:rPr lang="pt-BR" b="1" dirty="0" smtClean="0">
                <a:solidFill>
                  <a:schemeClr val="tx1"/>
                </a:solidFill>
              </a:rPr>
              <a:t>Crime habitual:</a:t>
            </a:r>
            <a:r>
              <a:rPr lang="pt-BR" dirty="0" smtClean="0">
                <a:solidFill>
                  <a:schemeClr val="tx1"/>
                </a:solidFill>
              </a:rPr>
              <a:t> A habitualidade funciona como elementar do tipo. Logo, a prática de um ato isolado não gera tipicidade. Para os defensores dessa corrente, a necessidade da habitualidade pode ser extraída da simples leitura do art. 35 e do art. 40, VII. (Ex. art. 230, CP)</a:t>
            </a:r>
          </a:p>
          <a:p>
            <a:pPr marL="342900" indent="-342900" algn="just"/>
            <a:endParaRPr lang="pt-BR" b="1" dirty="0">
              <a:solidFill>
                <a:schemeClr val="tx1"/>
              </a:solidFill>
            </a:endParaRPr>
          </a:p>
          <a:p>
            <a:pPr marL="342900" indent="-342900" algn="just"/>
            <a:r>
              <a:rPr lang="pt-BR" b="1" dirty="0" smtClean="0">
                <a:solidFill>
                  <a:schemeClr val="tx1"/>
                </a:solidFill>
              </a:rPr>
              <a:t>Crime instantâneo: </a:t>
            </a:r>
            <a:r>
              <a:rPr lang="pt-BR" dirty="0" smtClean="0">
                <a:solidFill>
                  <a:schemeClr val="tx1"/>
                </a:solidFill>
              </a:rPr>
              <a:t>Consuma-se o crime em um momento determinado, sem a necessidade de permanência ou habitualidade. Por isso, um ato de financiamento ou de custeio já é suficiente para a caracterização do crime do art. 36. Haverá portanto concurso material ou continuidade delitiva, a depender do caso.</a:t>
            </a:r>
            <a:endParaRPr lang="pt-BR" b="1" dirty="0" smtClean="0">
              <a:solidFill>
                <a:schemeClr val="tx1"/>
              </a:solidFill>
            </a:endParaRPr>
          </a:p>
        </p:txBody>
      </p:sp>
    </p:spTree>
    <p:extLst>
      <p:ext uri="{BB962C8B-B14F-4D97-AF65-F5344CB8AC3E}">
        <p14:creationId xmlns:p14="http://schemas.microsoft.com/office/powerpoint/2010/main" val="36395703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06015"/>
            <a:ext cx="8591550" cy="674713"/>
          </a:xfrm>
        </p:spPr>
        <p:txBody>
          <a:bodyPr>
            <a:noAutofit/>
          </a:bodyPr>
          <a:lstStyle/>
          <a:p>
            <a:r>
              <a:rPr lang="pt-BR" sz="2800" b="1" dirty="0" smtClean="0"/>
              <a:t>Dos Crimes – Financiamento ou custeio ao tráfico de drogas</a:t>
            </a:r>
            <a:endParaRPr lang="pt-BR" sz="2800" b="1" dirty="0"/>
          </a:p>
        </p:txBody>
      </p:sp>
      <p:sp>
        <p:nvSpPr>
          <p:cNvPr id="3" name="Espaço Reservado para Conteúdo 2"/>
          <p:cNvSpPr>
            <a:spLocks noGrp="1"/>
          </p:cNvSpPr>
          <p:nvPr>
            <p:ph sz="quarter" idx="13"/>
          </p:nvPr>
        </p:nvSpPr>
        <p:spPr>
          <a:xfrm>
            <a:off x="274320" y="1052736"/>
            <a:ext cx="8595360" cy="5688632"/>
          </a:xfrm>
        </p:spPr>
        <p:txBody>
          <a:bodyPr>
            <a:normAutofit/>
          </a:bodyPr>
          <a:lstStyle/>
          <a:p>
            <a:pPr marL="342900" indent="-342900" algn="just"/>
            <a:r>
              <a:rPr lang="pt-BR" b="1" dirty="0" smtClean="0">
                <a:solidFill>
                  <a:schemeClr val="tx1"/>
                </a:solidFill>
              </a:rPr>
              <a:t>Consumação e tentativa:</a:t>
            </a:r>
            <a:endParaRPr lang="pt-BR" dirty="0" smtClean="0">
              <a:solidFill>
                <a:schemeClr val="tx1"/>
              </a:solidFill>
            </a:endParaRPr>
          </a:p>
          <a:p>
            <a:pPr marL="0" indent="0" algn="just">
              <a:buNone/>
            </a:pPr>
            <a:endParaRPr lang="pt-BR" b="1" dirty="0" smtClean="0">
              <a:solidFill>
                <a:schemeClr val="tx1"/>
              </a:solidFill>
            </a:endParaRPr>
          </a:p>
          <a:p>
            <a:pPr marL="342900" indent="-342900" algn="just"/>
            <a:r>
              <a:rPr lang="pt-BR" b="1" dirty="0" smtClean="0">
                <a:solidFill>
                  <a:schemeClr val="tx1"/>
                </a:solidFill>
              </a:rPr>
              <a:t>Possível a tentativa</a:t>
            </a:r>
          </a:p>
          <a:p>
            <a:pPr marL="0" indent="0" algn="just">
              <a:buNone/>
            </a:pPr>
            <a:endParaRPr lang="pt-BR" b="1" dirty="0">
              <a:solidFill>
                <a:schemeClr val="tx1"/>
              </a:solidFill>
            </a:endParaRPr>
          </a:p>
          <a:p>
            <a:pPr marL="0" indent="0" algn="just">
              <a:buNone/>
            </a:pPr>
            <a:r>
              <a:rPr lang="pt-BR" b="1" dirty="0" smtClean="0">
                <a:solidFill>
                  <a:schemeClr val="tx1"/>
                </a:solidFill>
              </a:rPr>
              <a:t>Crime material</a:t>
            </a:r>
            <a:r>
              <a:rPr lang="pt-BR" dirty="0" smtClean="0">
                <a:solidFill>
                  <a:schemeClr val="tx1"/>
                </a:solidFill>
              </a:rPr>
              <a:t> – Como o tipo faz uso da expressão financiar “a prática...”, o delito de financiamento só estaria consumado quando estes crimes estiverem caracterizados, ao menos na forma tentada. Assim, </a:t>
            </a:r>
            <a:r>
              <a:rPr lang="pt-BR" dirty="0" smtClean="0">
                <a:solidFill>
                  <a:srgbClr val="FF0000"/>
                </a:solidFill>
              </a:rPr>
              <a:t>se não houver ao menos o início da execução dos crimes financiados, </a:t>
            </a:r>
            <a:r>
              <a:rPr lang="pt-BR" b="1" dirty="0" smtClean="0">
                <a:solidFill>
                  <a:srgbClr val="FF0000"/>
                </a:solidFill>
              </a:rPr>
              <a:t>o crime do art. 36 não será punível.</a:t>
            </a:r>
          </a:p>
          <a:p>
            <a:pPr marL="0" indent="0" algn="just">
              <a:buNone/>
            </a:pPr>
            <a:endParaRPr lang="pt-BR" b="1" dirty="0">
              <a:solidFill>
                <a:schemeClr val="tx1"/>
              </a:solidFill>
            </a:endParaRPr>
          </a:p>
          <a:p>
            <a:pPr marL="0" indent="0" algn="just">
              <a:buNone/>
            </a:pPr>
            <a:r>
              <a:rPr lang="pt-BR" b="1" dirty="0" smtClean="0">
                <a:solidFill>
                  <a:schemeClr val="tx1"/>
                </a:solidFill>
              </a:rPr>
              <a:t>Crime formal </a:t>
            </a:r>
            <a:r>
              <a:rPr lang="pt-BR" dirty="0" smtClean="0">
                <a:solidFill>
                  <a:schemeClr val="tx1"/>
                </a:solidFill>
              </a:rPr>
              <a:t> - financiar e custear trazem a ideia de mera disponibilização do numerário, sendo irrelevante o fato de ser atingida (ou não) a finalidade desse custeio. </a:t>
            </a:r>
            <a:r>
              <a:rPr lang="pt-BR" dirty="0" smtClean="0">
                <a:solidFill>
                  <a:srgbClr val="FF0000"/>
                </a:solidFill>
              </a:rPr>
              <a:t>Logo, a consumação se dá no exato momento em que houver a entrega do numerário ao traficante. (Entendimento da parte majoritária da doutrina).</a:t>
            </a:r>
            <a:endParaRPr lang="pt-BR" b="1" dirty="0" smtClean="0">
              <a:solidFill>
                <a:srgbClr val="FF0000"/>
              </a:solidFill>
            </a:endParaRPr>
          </a:p>
        </p:txBody>
      </p:sp>
    </p:spTree>
    <p:extLst>
      <p:ext uri="{BB962C8B-B14F-4D97-AF65-F5344CB8AC3E}">
        <p14:creationId xmlns:p14="http://schemas.microsoft.com/office/powerpoint/2010/main" val="33554041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lstStyle/>
          <a:p>
            <a:r>
              <a:rPr lang="pt-BR" dirty="0" smtClean="0"/>
              <a:t>Lei de Drogas – Art. 37</a:t>
            </a:r>
            <a:endParaRPr lang="pt-BR" dirty="0"/>
          </a:p>
        </p:txBody>
      </p:sp>
      <p:sp>
        <p:nvSpPr>
          <p:cNvPr id="3" name="Espaço Reservado para Conteúdo 2"/>
          <p:cNvSpPr>
            <a:spLocks noGrp="1"/>
          </p:cNvSpPr>
          <p:nvPr>
            <p:ph sz="quarter" idx="13"/>
          </p:nvPr>
        </p:nvSpPr>
        <p:spPr>
          <a:xfrm>
            <a:off x="274320" y="764704"/>
            <a:ext cx="8595360" cy="6093296"/>
          </a:xfrm>
        </p:spPr>
        <p:txBody>
          <a:bodyPr>
            <a:normAutofit/>
          </a:bodyPr>
          <a:lstStyle/>
          <a:p>
            <a:pPr marL="0" lvl="0" indent="0" algn="just">
              <a:buNone/>
            </a:pPr>
            <a:r>
              <a:rPr lang="pt-BR" b="1" dirty="0"/>
              <a:t>Art. 37:</a:t>
            </a:r>
            <a:r>
              <a:rPr lang="pt-BR" dirty="0"/>
              <a:t>  </a:t>
            </a:r>
            <a:r>
              <a:rPr lang="pt-BR" dirty="0" smtClean="0"/>
              <a:t>Colaborar, </a:t>
            </a:r>
            <a:r>
              <a:rPr lang="pt-BR" dirty="0"/>
              <a:t>como informante, </a:t>
            </a:r>
            <a:r>
              <a:rPr lang="pt-BR" b="1" u="sng" dirty="0">
                <a:solidFill>
                  <a:srgbClr val="FF0000"/>
                </a:solidFill>
              </a:rPr>
              <a:t>com grupo, organização ou associaçã</a:t>
            </a:r>
            <a:r>
              <a:rPr lang="pt-BR" dirty="0">
                <a:solidFill>
                  <a:srgbClr val="FF0000"/>
                </a:solidFill>
              </a:rPr>
              <a:t>o</a:t>
            </a:r>
            <a:r>
              <a:rPr lang="pt-BR" dirty="0"/>
              <a:t> destinados à prática de qualquer dos crimes previstos nos </a:t>
            </a:r>
            <a:r>
              <a:rPr lang="pt-BR" dirty="0" err="1"/>
              <a:t>arts</a:t>
            </a:r>
            <a:r>
              <a:rPr lang="pt-BR" dirty="0"/>
              <a:t>. 33, caput e § 1</a:t>
            </a:r>
            <a:r>
              <a:rPr lang="pt-BR" u="sng" baseline="30000" dirty="0"/>
              <a:t>o</a:t>
            </a:r>
            <a:r>
              <a:rPr lang="pt-BR" dirty="0"/>
              <a:t>, e 34 desta Lei</a:t>
            </a:r>
            <a:r>
              <a:rPr lang="pt-BR" dirty="0" smtClean="0"/>
              <a:t>:</a:t>
            </a:r>
          </a:p>
          <a:p>
            <a:pPr marL="0" lvl="0" indent="0">
              <a:buNone/>
            </a:pPr>
            <a:endParaRPr lang="pt-BR" dirty="0"/>
          </a:p>
          <a:p>
            <a:pPr marL="0" indent="0">
              <a:buNone/>
            </a:pPr>
            <a:r>
              <a:rPr lang="pt-BR" dirty="0"/>
              <a:t>Pena - reclusão, </a:t>
            </a:r>
            <a:r>
              <a:rPr lang="pt-BR" dirty="0">
                <a:solidFill>
                  <a:srgbClr val="FF0000"/>
                </a:solidFill>
              </a:rPr>
              <a:t>de 2 (dois) a 6 (seis) anos</a:t>
            </a:r>
            <a:r>
              <a:rPr lang="pt-BR" dirty="0"/>
              <a:t>, e pagamento de 300 (trezentos) a 700 (setecentos) dias-multa</a:t>
            </a:r>
            <a:r>
              <a:rPr lang="pt-BR" dirty="0" smtClean="0"/>
              <a:t>.</a:t>
            </a:r>
          </a:p>
          <a:p>
            <a:pPr marL="0" indent="0">
              <a:buNone/>
            </a:pPr>
            <a:endParaRPr lang="pt-BR" dirty="0"/>
          </a:p>
          <a:p>
            <a:pPr marL="0" indent="0" algn="just">
              <a:buNone/>
            </a:pPr>
            <a:r>
              <a:rPr lang="pt-BR" dirty="0" smtClean="0"/>
              <a:t>Colaborar </a:t>
            </a:r>
            <a:r>
              <a:rPr lang="pt-BR" dirty="0" smtClean="0">
                <a:solidFill>
                  <a:srgbClr val="FF0000"/>
                </a:solidFill>
              </a:rPr>
              <a:t>– Para tipificação do art. 37, consiste </a:t>
            </a:r>
            <a:r>
              <a:rPr lang="pt-BR" dirty="0">
                <a:solidFill>
                  <a:srgbClr val="FF0000"/>
                </a:solidFill>
              </a:rPr>
              <a:t>no </a:t>
            </a:r>
            <a:r>
              <a:rPr lang="pt-BR" b="1" dirty="0">
                <a:solidFill>
                  <a:srgbClr val="FF0000"/>
                </a:solidFill>
              </a:rPr>
              <a:t>fornecimento de informações</a:t>
            </a:r>
            <a:r>
              <a:rPr lang="pt-BR" dirty="0">
                <a:solidFill>
                  <a:srgbClr val="FF0000"/>
                </a:solidFill>
              </a:rPr>
              <a:t>. </a:t>
            </a:r>
            <a:r>
              <a:rPr lang="pt-BR" dirty="0"/>
              <a:t>Há </a:t>
            </a:r>
            <a:r>
              <a:rPr lang="pt-BR" dirty="0" smtClean="0"/>
              <a:t>posições no sentido de que </a:t>
            </a:r>
            <a:r>
              <a:rPr lang="pt-BR" dirty="0"/>
              <a:t>se trata de um crime habitual, no entanto, prevalece que trata-se de crime </a:t>
            </a:r>
            <a:r>
              <a:rPr lang="pt-BR" dirty="0" smtClean="0"/>
              <a:t>instantâneo. (Ex.: Fogueteiro).</a:t>
            </a:r>
          </a:p>
          <a:p>
            <a:pPr marL="0" indent="0" algn="just">
              <a:buNone/>
            </a:pPr>
            <a:endParaRPr lang="pt-BR" dirty="0"/>
          </a:p>
          <a:p>
            <a:pPr marL="342900" indent="-342900" algn="just"/>
            <a:r>
              <a:rPr lang="pt-BR" dirty="0" smtClean="0"/>
              <a:t>A informação prestada deve te </a:t>
            </a:r>
            <a:r>
              <a:rPr lang="pt-BR" b="1" dirty="0" smtClean="0"/>
              <a:t>relevância causal </a:t>
            </a:r>
            <a:r>
              <a:rPr lang="pt-BR" dirty="0" smtClean="0"/>
              <a:t>para a prática de qualquer dos </a:t>
            </a:r>
            <a:r>
              <a:rPr lang="pt-BR" dirty="0"/>
              <a:t>crimes </a:t>
            </a:r>
            <a:r>
              <a:rPr lang="pt-BR" dirty="0" err="1"/>
              <a:t>crimes</a:t>
            </a:r>
            <a:r>
              <a:rPr lang="pt-BR" dirty="0"/>
              <a:t> previstos nos </a:t>
            </a:r>
            <a:r>
              <a:rPr lang="pt-BR" dirty="0" err="1"/>
              <a:t>arts</a:t>
            </a:r>
            <a:r>
              <a:rPr lang="pt-BR" dirty="0"/>
              <a:t>. 33, caput e § 1o, e 34 desta </a:t>
            </a:r>
            <a:r>
              <a:rPr lang="pt-BR" dirty="0" smtClean="0"/>
              <a:t>Lei. </a:t>
            </a:r>
            <a:r>
              <a:rPr lang="pt-BR" b="1" dirty="0" smtClean="0"/>
              <a:t>Se a informação for irrelevante, há de ser reconhecida a ausência de nexo causal e consequente atipicidade.</a:t>
            </a:r>
            <a:endParaRPr lang="pt-BR" dirty="0" smtClean="0"/>
          </a:p>
          <a:p>
            <a:pPr marL="0" indent="0" algn="just">
              <a:buNone/>
            </a:pPr>
            <a:endParaRPr lang="pt-BR" dirty="0"/>
          </a:p>
          <a:p>
            <a:endParaRPr lang="pt-BR" dirty="0"/>
          </a:p>
        </p:txBody>
      </p:sp>
    </p:spTree>
    <p:extLst>
      <p:ext uri="{BB962C8B-B14F-4D97-AF65-F5344CB8AC3E}">
        <p14:creationId xmlns:p14="http://schemas.microsoft.com/office/powerpoint/2010/main" val="6337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1066801"/>
          </a:xfrm>
        </p:spPr>
        <p:txBody>
          <a:bodyPr/>
          <a:lstStyle/>
          <a:p>
            <a:r>
              <a:rPr lang="pt-BR" dirty="0" smtClean="0"/>
              <a:t>Lei de Drogas – Art. 37</a:t>
            </a:r>
            <a:endParaRPr lang="pt-BR" dirty="0"/>
          </a:p>
        </p:txBody>
      </p:sp>
      <p:sp>
        <p:nvSpPr>
          <p:cNvPr id="3" name="Espaço Reservado para Conteúdo 2"/>
          <p:cNvSpPr>
            <a:spLocks noGrp="1"/>
          </p:cNvSpPr>
          <p:nvPr>
            <p:ph sz="quarter" idx="13"/>
          </p:nvPr>
        </p:nvSpPr>
        <p:spPr>
          <a:xfrm>
            <a:off x="274320" y="1052736"/>
            <a:ext cx="8595360" cy="5688632"/>
          </a:xfrm>
        </p:spPr>
        <p:txBody>
          <a:bodyPr>
            <a:normAutofit lnSpcReduction="10000"/>
          </a:bodyPr>
          <a:lstStyle/>
          <a:p>
            <a:pPr lvl="0"/>
            <a:r>
              <a:rPr lang="pt-BR" b="1" dirty="0" smtClean="0"/>
              <a:t>A informação deve ter como destinatário um grupo, organização ou associação destinados à prática dos crimes apontados.</a:t>
            </a:r>
          </a:p>
          <a:p>
            <a:pPr lvl="0"/>
            <a:endParaRPr lang="pt-BR" b="1" dirty="0" smtClean="0"/>
          </a:p>
          <a:p>
            <a:pPr lvl="0"/>
            <a:r>
              <a:rPr lang="pt-BR" b="1" dirty="0" smtClean="0"/>
              <a:t>E </a:t>
            </a:r>
            <a:r>
              <a:rPr lang="pt-BR" b="1" dirty="0"/>
              <a:t>se a informação visa apenas um traficante</a:t>
            </a:r>
            <a:r>
              <a:rPr lang="pt-BR" b="1" dirty="0" smtClean="0"/>
              <a:t>?</a:t>
            </a:r>
          </a:p>
          <a:p>
            <a:pPr lvl="0"/>
            <a:endParaRPr lang="pt-BR" b="1" dirty="0" smtClean="0"/>
          </a:p>
          <a:p>
            <a:pPr marL="457200" lvl="0" indent="-457200" algn="just">
              <a:buFont typeface="+mj-lt"/>
              <a:buAutoNum type="arabicPeriod"/>
            </a:pPr>
            <a:r>
              <a:rPr lang="pt-BR" dirty="0" smtClean="0"/>
              <a:t>Não se trata deste tipo de colaboração, devendo o agente responder na forma do art. 33, caput e §1°, ou 34, de acordo com a regra do art. 29, CP, que se aplica subsidiariamente.</a:t>
            </a:r>
          </a:p>
          <a:p>
            <a:pPr marL="457200" lvl="0" indent="-457200" algn="just">
              <a:buFont typeface="+mj-lt"/>
              <a:buAutoNum type="arabicPeriod"/>
            </a:pPr>
            <a:endParaRPr lang="pt-BR" dirty="0"/>
          </a:p>
          <a:p>
            <a:pPr marL="457200" lvl="0" indent="-457200" algn="just">
              <a:buFont typeface="+mj-lt"/>
              <a:buAutoNum type="arabicPeriod"/>
            </a:pPr>
            <a:r>
              <a:rPr lang="pt-BR" dirty="0"/>
              <a:t>Há atipicidade do fato, pois quem colabora com um não pode ser punido de forma mais grave do que quem colabora com uma rede</a:t>
            </a:r>
            <a:r>
              <a:rPr lang="pt-BR" dirty="0" smtClean="0"/>
              <a:t>.</a:t>
            </a:r>
          </a:p>
          <a:p>
            <a:pPr marL="457200" lvl="0" indent="-457200" algn="just">
              <a:buFont typeface="+mj-lt"/>
              <a:buAutoNum type="arabicPeriod"/>
            </a:pPr>
            <a:endParaRPr lang="pt-BR" dirty="0"/>
          </a:p>
          <a:p>
            <a:pPr marL="457200" lvl="0" indent="-457200" algn="just">
              <a:buFont typeface="+mj-lt"/>
              <a:buAutoNum type="arabicPeriod"/>
            </a:pPr>
            <a:r>
              <a:rPr lang="pt-BR" dirty="0"/>
              <a:t>Deve responder pelas penas do presente artigo, com base em uma leitura que imponha coerência e, na conformidade da Constituição, penas proporcionais</a:t>
            </a:r>
            <a:r>
              <a:rPr lang="pt-BR" dirty="0" smtClean="0"/>
              <a:t>. (</a:t>
            </a:r>
            <a:r>
              <a:rPr lang="pt-BR" dirty="0" smtClean="0">
                <a:solidFill>
                  <a:srgbClr val="FF0000"/>
                </a:solidFill>
              </a:rPr>
              <a:t>Analogia </a:t>
            </a:r>
            <a:r>
              <a:rPr lang="pt-BR" i="1" dirty="0" smtClean="0">
                <a:solidFill>
                  <a:srgbClr val="FF0000"/>
                </a:solidFill>
              </a:rPr>
              <a:t>in </a:t>
            </a:r>
            <a:r>
              <a:rPr lang="pt-BR" i="1" dirty="0" err="1" smtClean="0">
                <a:solidFill>
                  <a:srgbClr val="FF0000"/>
                </a:solidFill>
              </a:rPr>
              <a:t>bonam</a:t>
            </a:r>
            <a:r>
              <a:rPr lang="pt-BR" i="1" dirty="0" smtClean="0">
                <a:solidFill>
                  <a:srgbClr val="FF0000"/>
                </a:solidFill>
              </a:rPr>
              <a:t> partem</a:t>
            </a:r>
            <a:r>
              <a:rPr lang="pt-BR" dirty="0" smtClean="0"/>
              <a:t>)</a:t>
            </a:r>
            <a:endParaRPr lang="pt-BR" dirty="0"/>
          </a:p>
          <a:p>
            <a:pPr marL="0" indent="0" algn="just">
              <a:buNone/>
            </a:pPr>
            <a:endParaRPr lang="pt-BR" b="1" dirty="0" smtClean="0"/>
          </a:p>
          <a:p>
            <a:pPr marL="0" indent="0" algn="just">
              <a:buNone/>
            </a:pPr>
            <a:endParaRPr lang="pt-BR" dirty="0"/>
          </a:p>
          <a:p>
            <a:endParaRPr lang="pt-BR" dirty="0"/>
          </a:p>
        </p:txBody>
      </p:sp>
    </p:spTree>
    <p:extLst>
      <p:ext uri="{BB962C8B-B14F-4D97-AF65-F5344CB8AC3E}">
        <p14:creationId xmlns:p14="http://schemas.microsoft.com/office/powerpoint/2010/main" val="11611035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315416"/>
            <a:ext cx="8591550" cy="1066801"/>
          </a:xfrm>
        </p:spPr>
        <p:txBody>
          <a:bodyPr/>
          <a:lstStyle/>
          <a:p>
            <a:r>
              <a:rPr lang="pt-BR" dirty="0" smtClean="0"/>
              <a:t>Lei de Drogas – Art. 37</a:t>
            </a:r>
            <a:endParaRPr lang="pt-BR" dirty="0"/>
          </a:p>
        </p:txBody>
      </p:sp>
      <p:sp>
        <p:nvSpPr>
          <p:cNvPr id="3" name="Espaço Reservado para Conteúdo 2"/>
          <p:cNvSpPr>
            <a:spLocks noGrp="1"/>
          </p:cNvSpPr>
          <p:nvPr>
            <p:ph sz="quarter" idx="13"/>
          </p:nvPr>
        </p:nvSpPr>
        <p:spPr>
          <a:xfrm>
            <a:off x="274320" y="764704"/>
            <a:ext cx="8595360" cy="6093296"/>
          </a:xfrm>
        </p:spPr>
        <p:txBody>
          <a:bodyPr>
            <a:normAutofit/>
          </a:bodyPr>
          <a:lstStyle/>
          <a:p>
            <a:pPr marL="0" indent="0" algn="just">
              <a:buNone/>
            </a:pPr>
            <a:endParaRPr lang="pt-BR" dirty="0"/>
          </a:p>
          <a:p>
            <a:pPr marL="342900" indent="-342900" algn="just"/>
            <a:r>
              <a:rPr lang="pt-BR" b="1" dirty="0" smtClean="0"/>
              <a:t>Art. 37 x Art. 35, da Lei de Drogas</a:t>
            </a:r>
          </a:p>
          <a:p>
            <a:pPr marL="342900" indent="-342900" algn="just"/>
            <a:endParaRPr lang="pt-BR" b="1" dirty="0" smtClean="0"/>
          </a:p>
          <a:p>
            <a:pPr marL="0" lvl="0" indent="0" algn="just">
              <a:buNone/>
            </a:pPr>
            <a:r>
              <a:rPr lang="pt-BR" dirty="0" smtClean="0"/>
              <a:t>1 - Como </a:t>
            </a:r>
            <a:r>
              <a:rPr lang="pt-BR" dirty="0"/>
              <a:t>há uma seleção de uma espécie de colaboração, é norma especial, portanto, ainda que mais amena, prevalece sobre as mais </a:t>
            </a:r>
            <a:r>
              <a:rPr lang="pt-BR" dirty="0" smtClean="0"/>
              <a:t>gravosas.</a:t>
            </a:r>
          </a:p>
          <a:p>
            <a:pPr marL="0" lvl="0" indent="0" algn="just">
              <a:buNone/>
            </a:pPr>
            <a:endParaRPr lang="pt-BR" dirty="0" smtClean="0"/>
          </a:p>
          <a:p>
            <a:pPr marL="0" lvl="0" indent="0" algn="just">
              <a:buNone/>
            </a:pPr>
            <a:r>
              <a:rPr lang="pt-BR" dirty="0" smtClean="0"/>
              <a:t>2 – A </a:t>
            </a:r>
            <a:r>
              <a:rPr lang="pt-BR" b="1" dirty="0" smtClean="0">
                <a:solidFill>
                  <a:srgbClr val="FF0000"/>
                </a:solidFill>
              </a:rPr>
              <a:t>colaboração deve ser, obrigatoriamente, </a:t>
            </a:r>
            <a:r>
              <a:rPr lang="pt-BR" b="1" u="sng" dirty="0" smtClean="0">
                <a:solidFill>
                  <a:srgbClr val="FF0000"/>
                </a:solidFill>
              </a:rPr>
              <a:t>eventual</a:t>
            </a:r>
            <a:r>
              <a:rPr lang="pt-BR" dirty="0" smtClean="0"/>
              <a:t>. Não há associação de maneira estável e permanente.</a:t>
            </a:r>
          </a:p>
          <a:p>
            <a:pPr marL="0" lvl="0" indent="0" algn="just">
              <a:buNone/>
            </a:pPr>
            <a:endParaRPr lang="pt-BR" dirty="0"/>
          </a:p>
          <a:p>
            <a:pPr marL="0" lvl="0" indent="0" algn="just">
              <a:buNone/>
            </a:pPr>
            <a:r>
              <a:rPr lang="pt-BR" dirty="0" smtClean="0"/>
              <a:t>3 – Se restar evidenciado que o agente estabeleceu um vínculo associativo estável e permanente com os destinatários das informações, passando a agir como um dos integrantes da associação criminosa, exatamente contribuindo com a prestação de informações, sua conduta deverá ser tipificada no art. 35, L. 11.343/06.</a:t>
            </a:r>
            <a:endParaRPr lang="pt-BR" dirty="0"/>
          </a:p>
          <a:p>
            <a:pPr marL="342900" indent="-342900" algn="just"/>
            <a:endParaRPr lang="pt-BR" b="1" dirty="0" smtClean="0"/>
          </a:p>
          <a:p>
            <a:pPr marL="0" indent="0" algn="just">
              <a:buNone/>
            </a:pPr>
            <a:endParaRPr lang="pt-BR" dirty="0"/>
          </a:p>
          <a:p>
            <a:endParaRPr lang="pt-BR" dirty="0"/>
          </a:p>
        </p:txBody>
      </p:sp>
    </p:spTree>
    <p:extLst>
      <p:ext uri="{BB962C8B-B14F-4D97-AF65-F5344CB8AC3E}">
        <p14:creationId xmlns:p14="http://schemas.microsoft.com/office/powerpoint/2010/main" val="37976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171400"/>
            <a:ext cx="8591550" cy="1066801"/>
          </a:xfrm>
        </p:spPr>
        <p:txBody>
          <a:bodyPr/>
          <a:lstStyle/>
          <a:p>
            <a:r>
              <a:rPr lang="pt-BR" dirty="0" smtClean="0"/>
              <a:t>Lei de Drogas – Art. 37</a:t>
            </a:r>
            <a:endParaRPr lang="pt-BR" dirty="0"/>
          </a:p>
        </p:txBody>
      </p:sp>
      <p:sp>
        <p:nvSpPr>
          <p:cNvPr id="3" name="Espaço Reservado para Conteúdo 2"/>
          <p:cNvSpPr>
            <a:spLocks noGrp="1"/>
          </p:cNvSpPr>
          <p:nvPr>
            <p:ph sz="quarter" idx="13"/>
          </p:nvPr>
        </p:nvSpPr>
        <p:spPr>
          <a:xfrm>
            <a:off x="274320" y="1052736"/>
            <a:ext cx="8595360" cy="5688632"/>
          </a:xfrm>
        </p:spPr>
        <p:txBody>
          <a:bodyPr>
            <a:normAutofit lnSpcReduction="10000"/>
          </a:bodyPr>
          <a:lstStyle/>
          <a:p>
            <a:pPr marL="342900" indent="-342900" algn="just"/>
            <a:r>
              <a:rPr lang="pt-BR" sz="2400" b="1" dirty="0" smtClean="0"/>
              <a:t>Se o agente for funcionário público?</a:t>
            </a:r>
          </a:p>
          <a:p>
            <a:pPr marL="0" indent="0" algn="just">
              <a:buNone/>
            </a:pPr>
            <a:r>
              <a:rPr lang="pt-BR" dirty="0" smtClean="0"/>
              <a:t> 1 – Se não solicitou nem recebeu qualquer vantagem, responde pelo crime do art. 37, com a majorante do art. 40, II, ambos da L. de Drogas.</a:t>
            </a:r>
          </a:p>
          <a:p>
            <a:pPr marL="0" indent="0" algn="just">
              <a:buNone/>
            </a:pPr>
            <a:endParaRPr lang="pt-BR" dirty="0"/>
          </a:p>
          <a:p>
            <a:pPr marL="0" indent="0" algn="just">
              <a:buNone/>
            </a:pPr>
            <a:r>
              <a:rPr lang="pt-BR" dirty="0" smtClean="0"/>
              <a:t>2 – Se solicitou ou recebeu vantagem indevida, responde pelo crime do art. 37 da L. de Drogas em concurso com o crime de corrupção passiva (art. 317, CP). Nesse caso não haverá a causa de aumento do art. 40, II, da L. de Drogas, sob pena de </a:t>
            </a:r>
            <a:r>
              <a:rPr lang="pt-BR" i="1" dirty="0" smtClean="0"/>
              <a:t>bis in idem</a:t>
            </a:r>
            <a:r>
              <a:rPr lang="pt-BR" dirty="0" smtClean="0"/>
              <a:t>, vez que o abuso da função pública já foi levado em consideração para fins de tipificação do art. 317, CP.</a:t>
            </a:r>
          </a:p>
          <a:p>
            <a:pPr marL="0" indent="0" algn="just">
              <a:buNone/>
            </a:pPr>
            <a:endParaRPr lang="pt-BR" dirty="0"/>
          </a:p>
          <a:p>
            <a:pPr marL="0" indent="0" algn="just">
              <a:buNone/>
            </a:pPr>
            <a:r>
              <a:rPr lang="pt-BR" dirty="0" smtClean="0"/>
              <a:t>3- Se a informação é prestada cedendo a pedido ou influência de outrem, mas sem que haja o recebimento de vantagem indevida, deverá responder pelo art. 317, §2º, CP (corrupção passiva privilegiada). Não </a:t>
            </a:r>
            <a:r>
              <a:rPr lang="pt-BR" dirty="0"/>
              <a:t>haverá a causa de aumento do art. 40, II, da L. de Drogas</a:t>
            </a:r>
          </a:p>
          <a:p>
            <a:endParaRPr lang="pt-BR" dirty="0"/>
          </a:p>
        </p:txBody>
      </p:sp>
    </p:spTree>
    <p:extLst>
      <p:ext uri="{BB962C8B-B14F-4D97-AF65-F5344CB8AC3E}">
        <p14:creationId xmlns:p14="http://schemas.microsoft.com/office/powerpoint/2010/main" val="25085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Drogas – Art. 38</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fontScale="92500"/>
          </a:bodyPr>
          <a:lstStyle/>
          <a:p>
            <a:pPr marL="0" lvl="0" indent="0" algn="just">
              <a:buNone/>
            </a:pPr>
            <a:r>
              <a:rPr lang="pt-BR" b="1" dirty="0"/>
              <a:t>Art. 38:</a:t>
            </a:r>
            <a:r>
              <a:rPr lang="pt-BR" dirty="0"/>
              <a:t>  Prescrever ou ministrar, </a:t>
            </a:r>
            <a:r>
              <a:rPr lang="pt-BR" dirty="0">
                <a:solidFill>
                  <a:srgbClr val="FF0000"/>
                </a:solidFill>
              </a:rPr>
              <a:t>culposamente</a:t>
            </a:r>
            <a:r>
              <a:rPr lang="pt-BR" dirty="0"/>
              <a:t>, drogas, sem que delas necessite o paciente, ou fazê-lo em doses excessivas ou em desacordo com determinação legal ou regulamentar:</a:t>
            </a:r>
          </a:p>
          <a:p>
            <a:pPr marL="0" indent="0" algn="just">
              <a:buNone/>
            </a:pPr>
            <a:r>
              <a:rPr lang="pt-BR" b="1" dirty="0"/>
              <a:t>Pena</a:t>
            </a:r>
            <a:r>
              <a:rPr lang="pt-BR" dirty="0"/>
              <a:t> - detenção, de </a:t>
            </a:r>
            <a:r>
              <a:rPr lang="pt-BR" dirty="0">
                <a:solidFill>
                  <a:srgbClr val="FF0000"/>
                </a:solidFill>
              </a:rPr>
              <a:t>6 (seis) meses a 2 (dois) anos</a:t>
            </a:r>
            <a:r>
              <a:rPr lang="pt-BR" dirty="0"/>
              <a:t>, e pagamento de 50 (</a:t>
            </a:r>
            <a:r>
              <a:rPr lang="pt-BR" dirty="0" err="1"/>
              <a:t>cinqüenta</a:t>
            </a:r>
            <a:r>
              <a:rPr lang="pt-BR" dirty="0"/>
              <a:t>) a 200 (duzentos) dias-multa</a:t>
            </a:r>
            <a:r>
              <a:rPr lang="pt-BR" dirty="0" smtClean="0"/>
              <a:t>. (</a:t>
            </a:r>
            <a:r>
              <a:rPr lang="pt-BR" dirty="0" err="1" smtClean="0"/>
              <a:t>JECrim</a:t>
            </a:r>
            <a:r>
              <a:rPr lang="pt-BR" dirty="0" smtClean="0"/>
              <a:t>)</a:t>
            </a:r>
          </a:p>
          <a:p>
            <a:pPr marL="0" indent="0" algn="just">
              <a:buNone/>
            </a:pPr>
            <a:endParaRPr lang="pt-BR" dirty="0"/>
          </a:p>
          <a:p>
            <a:pPr marL="342900" indent="-342900" algn="just"/>
            <a:r>
              <a:rPr lang="pt-BR" b="1" dirty="0"/>
              <a:t>Sujeito ativo:</a:t>
            </a:r>
            <a:r>
              <a:rPr lang="pt-BR" dirty="0"/>
              <a:t> é </a:t>
            </a:r>
            <a:r>
              <a:rPr lang="pt-BR" b="1" dirty="0"/>
              <a:t>aquele que pode prescrever ou ministrar, por sua especial condição, substâncias classificadas como drogas</a:t>
            </a:r>
            <a:r>
              <a:rPr lang="pt-BR" dirty="0" smtClean="0"/>
              <a:t>. (Crime próprio).</a:t>
            </a:r>
          </a:p>
          <a:p>
            <a:pPr marL="342900" indent="-342900" algn="just"/>
            <a:endParaRPr lang="pt-BR" dirty="0"/>
          </a:p>
          <a:p>
            <a:pPr marL="342900" indent="-342900" algn="just"/>
            <a:r>
              <a:rPr lang="pt-BR" b="1" dirty="0" smtClean="0"/>
              <a:t>HC 9.126/GO – STJ</a:t>
            </a:r>
            <a:r>
              <a:rPr lang="pt-BR" dirty="0" smtClean="0"/>
              <a:t>: Veterinário prescrever drogas para humanos (art. 33).</a:t>
            </a:r>
          </a:p>
          <a:p>
            <a:pPr marL="342900" indent="-342900" algn="just"/>
            <a:endParaRPr lang="pt-BR" dirty="0"/>
          </a:p>
          <a:p>
            <a:pPr marL="342900" indent="-342900" algn="just"/>
            <a:r>
              <a:rPr lang="pt-BR" dirty="0"/>
              <a:t>Se o agente ao exercer irregularmente a medicina </a:t>
            </a:r>
            <a:r>
              <a:rPr lang="pt-BR" dirty="0" smtClean="0"/>
              <a:t>e ainda </a:t>
            </a:r>
            <a:r>
              <a:rPr lang="pt-BR" dirty="0"/>
              <a:t>prescreve droga, resta configurado, em tese, </a:t>
            </a:r>
            <a:r>
              <a:rPr lang="pt-BR" dirty="0" smtClean="0"/>
              <a:t>o </a:t>
            </a:r>
            <a:r>
              <a:rPr lang="pt-BR" dirty="0"/>
              <a:t>concurso formal entre o art. 282 do Código Penal e o art. 33 , caput, da Lei nº 11.343 /</a:t>
            </a:r>
            <a:r>
              <a:rPr lang="pt-BR" dirty="0" smtClean="0"/>
              <a:t>2006.</a:t>
            </a:r>
            <a:endParaRPr lang="pt-BR" dirty="0"/>
          </a:p>
          <a:p>
            <a:pPr marL="0" indent="0" algn="just">
              <a:buNone/>
            </a:pPr>
            <a:endParaRPr lang="pt-BR" dirty="0"/>
          </a:p>
        </p:txBody>
      </p:sp>
    </p:spTree>
    <p:extLst>
      <p:ext uri="{BB962C8B-B14F-4D97-AF65-F5344CB8AC3E}">
        <p14:creationId xmlns:p14="http://schemas.microsoft.com/office/powerpoint/2010/main" val="32096357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Drogas – Art. 38</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lnSpcReduction="10000"/>
          </a:bodyPr>
          <a:lstStyle/>
          <a:p>
            <a:pPr marL="342900" indent="-342900" algn="just"/>
            <a:r>
              <a:rPr lang="pt-BR" b="1" dirty="0" smtClean="0"/>
              <a:t>Prescrever </a:t>
            </a:r>
            <a:r>
              <a:rPr lang="pt-BR" b="1" dirty="0"/>
              <a:t>ou ministrar, </a:t>
            </a:r>
            <a:r>
              <a:rPr lang="pt-BR" b="1" dirty="0">
                <a:solidFill>
                  <a:schemeClr val="tx1"/>
                </a:solidFill>
              </a:rPr>
              <a:t>culposamente</a:t>
            </a:r>
            <a:r>
              <a:rPr lang="pt-BR" b="1" dirty="0"/>
              <a:t>, drogas, sem que delas necessite </a:t>
            </a:r>
            <a:r>
              <a:rPr lang="pt-BR" b="1" dirty="0" smtClean="0"/>
              <a:t>o paciente:  </a:t>
            </a:r>
            <a:r>
              <a:rPr lang="pt-BR" dirty="0" smtClean="0"/>
              <a:t>Se por conta da </a:t>
            </a:r>
            <a:r>
              <a:rPr lang="pt-BR" b="1" dirty="0" smtClean="0"/>
              <a:t>má avaliação do estado de saúde</a:t>
            </a:r>
            <a:r>
              <a:rPr lang="pt-BR" dirty="0" smtClean="0"/>
              <a:t>, o agente prescrever ou ministrar drogas se que delas necessite o paciente. </a:t>
            </a:r>
            <a:r>
              <a:rPr lang="pt-BR" b="1" dirty="0" smtClean="0"/>
              <a:t>Ou, por exemplo, um enfermeiro ministrar droga em paciente errado</a:t>
            </a:r>
            <a:r>
              <a:rPr lang="pt-BR" dirty="0" smtClean="0"/>
              <a:t>. (Se causar a morte, haverá concurso com homicídio culposo. Alguns autores entendem que o homicídio absorve o presente crime.)</a:t>
            </a:r>
          </a:p>
          <a:p>
            <a:pPr marL="342900" indent="-342900" algn="just"/>
            <a:endParaRPr lang="pt-BR" dirty="0"/>
          </a:p>
          <a:p>
            <a:pPr marL="342900" indent="-342900" algn="just"/>
            <a:r>
              <a:rPr lang="pt-BR" b="1" dirty="0"/>
              <a:t>Prescrever ou ministrar, </a:t>
            </a:r>
            <a:r>
              <a:rPr lang="pt-BR" b="1" dirty="0">
                <a:solidFill>
                  <a:schemeClr val="tx1"/>
                </a:solidFill>
              </a:rPr>
              <a:t>culposamente</a:t>
            </a:r>
            <a:r>
              <a:rPr lang="pt-BR" b="1" dirty="0"/>
              <a:t>, drogas</a:t>
            </a:r>
            <a:r>
              <a:rPr lang="pt-BR" b="1" dirty="0" smtClean="0"/>
              <a:t>, em doses excessivas:</a:t>
            </a:r>
            <a:r>
              <a:rPr lang="pt-BR" dirty="0" smtClean="0"/>
              <a:t> a dose prescrita ou ministrada deve ser evidentemente maior que aquela necessária. Ou seja, a ministração ou prescrição culposa de drogas em dose pouco acima da quantidade necessária, não tipifica o crime.</a:t>
            </a:r>
          </a:p>
          <a:p>
            <a:pPr marL="342900" indent="-342900" algn="just"/>
            <a:endParaRPr lang="pt-BR" dirty="0"/>
          </a:p>
          <a:p>
            <a:pPr marL="342900" indent="-342900" algn="just"/>
            <a:r>
              <a:rPr lang="pt-BR" b="1" dirty="0"/>
              <a:t>Prescrever ou ministrar, </a:t>
            </a:r>
            <a:r>
              <a:rPr lang="pt-BR" b="1" dirty="0">
                <a:solidFill>
                  <a:schemeClr val="tx1"/>
                </a:solidFill>
              </a:rPr>
              <a:t>culposamente</a:t>
            </a:r>
            <a:r>
              <a:rPr lang="pt-BR" b="1" dirty="0"/>
              <a:t>, drogas</a:t>
            </a:r>
            <a:r>
              <a:rPr lang="pt-BR" b="1" dirty="0" smtClean="0"/>
              <a:t>, em desacordo com determinação legal ou regulamentar.</a:t>
            </a:r>
            <a:endParaRPr lang="pt-BR" dirty="0" smtClean="0"/>
          </a:p>
          <a:p>
            <a:pPr marL="0" indent="0" algn="just">
              <a:buNone/>
            </a:pPr>
            <a:endParaRPr lang="pt-BR" dirty="0"/>
          </a:p>
        </p:txBody>
      </p:sp>
    </p:spTree>
    <p:extLst>
      <p:ext uri="{BB962C8B-B14F-4D97-AF65-F5344CB8AC3E}">
        <p14:creationId xmlns:p14="http://schemas.microsoft.com/office/powerpoint/2010/main" val="22310132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Drogas – Art. 39</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marL="0" lvl="0" indent="0" algn="just">
              <a:buNone/>
            </a:pPr>
            <a:r>
              <a:rPr lang="pt-BR" b="1" dirty="0"/>
              <a:t>Art. 39:</a:t>
            </a:r>
            <a:r>
              <a:rPr lang="pt-BR" dirty="0"/>
              <a:t>  Conduzir </a:t>
            </a:r>
            <a:r>
              <a:rPr lang="pt-BR" dirty="0">
                <a:solidFill>
                  <a:srgbClr val="FF0000"/>
                </a:solidFill>
              </a:rPr>
              <a:t>embarcação ou aeronave </a:t>
            </a:r>
            <a:r>
              <a:rPr lang="pt-BR" b="1" dirty="0"/>
              <a:t>após</a:t>
            </a:r>
            <a:r>
              <a:rPr lang="pt-BR" dirty="0"/>
              <a:t> o consumo de </a:t>
            </a:r>
            <a:r>
              <a:rPr lang="pt-BR" b="1" dirty="0">
                <a:solidFill>
                  <a:srgbClr val="FF0000"/>
                </a:solidFill>
              </a:rPr>
              <a:t>drogas</a:t>
            </a:r>
            <a:r>
              <a:rPr lang="pt-BR" dirty="0"/>
              <a:t>, </a:t>
            </a:r>
            <a:r>
              <a:rPr lang="pt-BR" b="1" dirty="0">
                <a:solidFill>
                  <a:srgbClr val="FF0000"/>
                </a:solidFill>
              </a:rPr>
              <a:t>expondo a dano potencial</a:t>
            </a:r>
            <a:r>
              <a:rPr lang="pt-BR" dirty="0">
                <a:solidFill>
                  <a:srgbClr val="FF0000"/>
                </a:solidFill>
              </a:rPr>
              <a:t> </a:t>
            </a:r>
            <a:r>
              <a:rPr lang="pt-BR" dirty="0"/>
              <a:t>a incolumidade </a:t>
            </a:r>
            <a:r>
              <a:rPr lang="pt-BR" b="1" dirty="0">
                <a:solidFill>
                  <a:srgbClr val="FF0000"/>
                </a:solidFill>
              </a:rPr>
              <a:t>de outrem</a:t>
            </a:r>
            <a:r>
              <a:rPr lang="pt-BR" dirty="0" smtClean="0"/>
              <a:t>:</a:t>
            </a:r>
          </a:p>
          <a:p>
            <a:pPr marL="0" lvl="0" indent="0" algn="just">
              <a:buNone/>
            </a:pPr>
            <a:endParaRPr lang="pt-BR" dirty="0"/>
          </a:p>
          <a:p>
            <a:pPr marL="0" indent="0" algn="just">
              <a:buNone/>
            </a:pPr>
            <a:r>
              <a:rPr lang="pt-BR" b="1" dirty="0"/>
              <a:t>Pena</a:t>
            </a:r>
            <a:r>
              <a:rPr lang="pt-BR" dirty="0"/>
              <a:t> - detenção, de 6 (seis) meses a 3 (três) anos, além da apreensão do veículo, cassação da habilitação respectiva ou proibição de obtê-la, pelo mesmo prazo da pena privativa de liberdade aplicada, e pagamento de 200 (duzentos) a 400 (quatrocentos) dias-multa</a:t>
            </a:r>
            <a:r>
              <a:rPr lang="pt-BR" dirty="0" smtClean="0"/>
              <a:t>.</a:t>
            </a:r>
          </a:p>
          <a:p>
            <a:pPr marL="0" indent="0" algn="just">
              <a:buNone/>
            </a:pPr>
            <a:endParaRPr lang="pt-BR" dirty="0"/>
          </a:p>
          <a:p>
            <a:pPr marL="0" indent="0" algn="just">
              <a:buNone/>
            </a:pPr>
            <a:r>
              <a:rPr lang="pt-BR" b="1" dirty="0"/>
              <a:t>Parágrafo único.</a:t>
            </a:r>
            <a:r>
              <a:rPr lang="pt-BR" dirty="0"/>
              <a:t>  As penas de prisão e multa, aplicadas cumulativamente com as demais, serão de 4 (quatro) a 6 (seis) anos e de 400 (quatrocentos) a 600 (seiscentos) dias-multa, </a:t>
            </a:r>
            <a:r>
              <a:rPr lang="pt-BR" b="1" dirty="0"/>
              <a:t>se o veículo referido no caput deste artigo for de transporte coletivo de passageiros.</a:t>
            </a:r>
            <a:endParaRPr lang="pt-BR" dirty="0"/>
          </a:p>
        </p:txBody>
      </p:sp>
    </p:spTree>
    <p:extLst>
      <p:ext uri="{BB962C8B-B14F-4D97-AF65-F5344CB8AC3E}">
        <p14:creationId xmlns:p14="http://schemas.microsoft.com/office/powerpoint/2010/main" val="33780243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Drogas – Art. 39</a:t>
            </a:r>
            <a:endParaRPr lang="pt-BR" dirty="0"/>
          </a:p>
        </p:txBody>
      </p:sp>
      <p:sp>
        <p:nvSpPr>
          <p:cNvPr id="3" name="Espaço Reservado para Conteúdo 2"/>
          <p:cNvSpPr>
            <a:spLocks noGrp="1"/>
          </p:cNvSpPr>
          <p:nvPr>
            <p:ph sz="quarter" idx="13"/>
          </p:nvPr>
        </p:nvSpPr>
        <p:spPr>
          <a:xfrm>
            <a:off x="274320" y="1298448"/>
            <a:ext cx="8595360" cy="5442920"/>
          </a:xfrm>
        </p:spPr>
        <p:txBody>
          <a:bodyPr>
            <a:normAutofit/>
          </a:bodyPr>
          <a:lstStyle/>
          <a:p>
            <a:pPr marL="0" lvl="0" indent="0" algn="just">
              <a:buNone/>
            </a:pPr>
            <a:r>
              <a:rPr lang="pt-BR" b="1" dirty="0"/>
              <a:t>Art. 39:</a:t>
            </a:r>
            <a:r>
              <a:rPr lang="pt-BR" dirty="0"/>
              <a:t>  Conduzir </a:t>
            </a:r>
            <a:r>
              <a:rPr lang="pt-BR" dirty="0">
                <a:solidFill>
                  <a:srgbClr val="FF0000"/>
                </a:solidFill>
              </a:rPr>
              <a:t>embarcação ou aeronave </a:t>
            </a:r>
            <a:r>
              <a:rPr lang="pt-BR" b="1" dirty="0"/>
              <a:t>após</a:t>
            </a:r>
            <a:r>
              <a:rPr lang="pt-BR" dirty="0"/>
              <a:t> o consumo de </a:t>
            </a:r>
            <a:r>
              <a:rPr lang="pt-BR" b="1" u="sng" dirty="0">
                <a:solidFill>
                  <a:srgbClr val="FF0000"/>
                </a:solidFill>
              </a:rPr>
              <a:t>drogas</a:t>
            </a:r>
            <a:r>
              <a:rPr lang="pt-BR" dirty="0"/>
              <a:t>, </a:t>
            </a:r>
            <a:r>
              <a:rPr lang="pt-BR" b="1" dirty="0">
                <a:solidFill>
                  <a:srgbClr val="FF0000"/>
                </a:solidFill>
              </a:rPr>
              <a:t>expondo a dano potencial</a:t>
            </a:r>
            <a:r>
              <a:rPr lang="pt-BR" dirty="0">
                <a:solidFill>
                  <a:srgbClr val="FF0000"/>
                </a:solidFill>
              </a:rPr>
              <a:t> </a:t>
            </a:r>
            <a:r>
              <a:rPr lang="pt-BR" dirty="0"/>
              <a:t>a incolumidade </a:t>
            </a:r>
            <a:r>
              <a:rPr lang="pt-BR" b="1" dirty="0">
                <a:solidFill>
                  <a:srgbClr val="FF0000"/>
                </a:solidFill>
              </a:rPr>
              <a:t>de </a:t>
            </a:r>
            <a:r>
              <a:rPr lang="pt-BR" b="1" dirty="0" smtClean="0">
                <a:solidFill>
                  <a:srgbClr val="FF0000"/>
                </a:solidFill>
              </a:rPr>
              <a:t>outrem</a:t>
            </a:r>
            <a:r>
              <a:rPr lang="pt-BR" dirty="0"/>
              <a:t>.</a:t>
            </a:r>
            <a:endParaRPr lang="pt-BR" dirty="0" smtClean="0"/>
          </a:p>
          <a:p>
            <a:pPr marL="0" lvl="0" indent="0" algn="just">
              <a:buNone/>
            </a:pPr>
            <a:endParaRPr lang="pt-BR" dirty="0" smtClean="0"/>
          </a:p>
          <a:p>
            <a:pPr marL="0" lvl="0" indent="0" algn="just">
              <a:buNone/>
            </a:pPr>
            <a:r>
              <a:rPr lang="pt-BR" dirty="0"/>
              <a:t> </a:t>
            </a:r>
            <a:r>
              <a:rPr lang="pt-BR" dirty="0" smtClean="0"/>
              <a:t>- Embarcação ou aeronave x Art. 306, CTB (Veículo automotor).</a:t>
            </a:r>
          </a:p>
          <a:p>
            <a:pPr marL="0" lvl="0" indent="0" algn="just">
              <a:buNone/>
            </a:pPr>
            <a:endParaRPr lang="pt-BR" dirty="0" smtClean="0"/>
          </a:p>
          <a:p>
            <a:pPr marL="0" lvl="0" indent="0" algn="just">
              <a:buNone/>
            </a:pPr>
            <a:r>
              <a:rPr lang="pt-BR" dirty="0" smtClean="0"/>
              <a:t>- Drogas x Álcool – </a:t>
            </a:r>
            <a:r>
              <a:rPr lang="pt-BR" dirty="0" err="1" smtClean="0"/>
              <a:t>Arts</a:t>
            </a:r>
            <a:r>
              <a:rPr lang="pt-BR" dirty="0" smtClean="0"/>
              <a:t>. 34 e 35, LCP x Art. 132, CP.</a:t>
            </a:r>
          </a:p>
          <a:p>
            <a:pPr marL="0" lvl="0" indent="0" algn="just">
              <a:buNone/>
            </a:pPr>
            <a:endParaRPr lang="pt-BR" dirty="0" smtClean="0"/>
          </a:p>
          <a:p>
            <a:pPr marL="0" lvl="0" indent="0" algn="just">
              <a:buNone/>
            </a:pPr>
            <a:r>
              <a:rPr lang="pt-BR" dirty="0" smtClean="0"/>
              <a:t>- Após o consumo de drogas: </a:t>
            </a:r>
            <a:r>
              <a:rPr lang="pt-BR" dirty="0"/>
              <a:t>É necessário que a </a:t>
            </a:r>
            <a:r>
              <a:rPr lang="pt-BR" b="1" dirty="0"/>
              <a:t>conduta perigosa tenha derivado de tal </a:t>
            </a:r>
            <a:r>
              <a:rPr lang="pt-BR" b="1" dirty="0" smtClean="0"/>
              <a:t>uso.</a:t>
            </a:r>
          </a:p>
          <a:p>
            <a:pPr marL="0" lvl="0" indent="0" algn="just">
              <a:buNone/>
            </a:pPr>
            <a:endParaRPr lang="pt-BR" dirty="0" smtClean="0"/>
          </a:p>
          <a:p>
            <a:pPr marL="0" lvl="0" indent="0" algn="just">
              <a:buNone/>
            </a:pPr>
            <a:r>
              <a:rPr lang="pt-BR" dirty="0" smtClean="0"/>
              <a:t>- Crime de perigo concreto.</a:t>
            </a:r>
            <a:endParaRPr lang="pt-BR" dirty="0"/>
          </a:p>
        </p:txBody>
      </p:sp>
    </p:spTree>
    <p:extLst>
      <p:ext uri="{BB962C8B-B14F-4D97-AF65-F5344CB8AC3E}">
        <p14:creationId xmlns:p14="http://schemas.microsoft.com/office/powerpoint/2010/main" val="29041141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84974F-4858-4121-BF95-F55481943A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TM01790493[[fn=SOHO]]</Template>
  <TotalTime>0</TotalTime>
  <Words>12112</Words>
  <Application>Microsoft Office PowerPoint</Application>
  <PresentationFormat>Apresentação na tela (4:3)</PresentationFormat>
  <Paragraphs>1069</Paragraphs>
  <Slides>157</Slides>
  <Notes>1</Notes>
  <HiddenSlides>0</HiddenSlides>
  <MMClips>0</MMClips>
  <ScaleCrop>false</ScaleCrop>
  <HeadingPairs>
    <vt:vector size="4" baseType="variant">
      <vt:variant>
        <vt:lpstr>Tema</vt:lpstr>
      </vt:variant>
      <vt:variant>
        <vt:i4>1</vt:i4>
      </vt:variant>
      <vt:variant>
        <vt:lpstr>Títulos de slides</vt:lpstr>
      </vt:variant>
      <vt:variant>
        <vt:i4>157</vt:i4>
      </vt:variant>
    </vt:vector>
  </HeadingPairs>
  <TitlesOfParts>
    <vt:vector size="158" baseType="lpstr">
      <vt:lpstr>Soho</vt:lpstr>
      <vt:lpstr>Apresentação do PowerPoint</vt:lpstr>
      <vt:lpstr>Disposições Constitucionais</vt:lpstr>
      <vt:lpstr>Disposições Constitucionais</vt:lpstr>
      <vt:lpstr>Disposições Constitucionais</vt:lpstr>
      <vt:lpstr>Disposições Constitucionais</vt:lpstr>
      <vt:lpstr>Modelos de política criminal relacionados às drogas</vt:lpstr>
      <vt:lpstr>Disposições Preliminares</vt:lpstr>
      <vt:lpstr>“Drogas” - Lei penal em branco</vt:lpstr>
      <vt:lpstr>Norma penal em branco</vt:lpstr>
      <vt:lpstr>Lei penal em branco no tempo</vt:lpstr>
      <vt:lpstr>HC 94397/2010</vt:lpstr>
      <vt:lpstr>Art. 2º Ressalvas à proibição de drogas</vt:lpstr>
      <vt:lpstr>Art. 2º Ressalvas à proibição de drogas</vt:lpstr>
      <vt:lpstr>Art. 2º Ressalvas à proibição de drogas</vt:lpstr>
      <vt:lpstr>Art. 2º Ressalvas à proibição de drogas</vt:lpstr>
      <vt:lpstr>Uso de drogas x liberdade religiosa</vt:lpstr>
      <vt:lpstr>DO SISTEMA NACIONAL DE POLÍTICAS PÚBLICAS SOBRE DROGAS</vt:lpstr>
      <vt:lpstr>DO SISTEMA NACIONAL DE POLÍTICAS PÚBLICAS SOBRE DROGAS</vt:lpstr>
      <vt:lpstr>DO SISTEMA NACIONAL DE POLÍTICAS PÚBLICAS SOBRE DROGAS</vt:lpstr>
      <vt:lpstr>DO SISTEMA NACIONAL DE POLÍTICAS PÚBLICAS SOBRE DROGAS</vt:lpstr>
      <vt:lpstr>Apresentação do PowerPoint</vt:lpstr>
      <vt:lpstr>Apresentação do PowerPoint</vt:lpstr>
      <vt:lpstr>Apresentação do PowerPoint</vt:lpstr>
      <vt:lpstr>Apresentação do PowerPoint</vt:lpstr>
      <vt:lpstr>RE 635.659 – Descriminalização do porte para uso</vt:lpstr>
      <vt:lpstr>RE 635.659 – Descriminalização do porte para uso</vt:lpstr>
      <vt:lpstr>RE 635.659 – Descriminalização do porte para uso</vt:lpstr>
      <vt:lpstr>RE 635.659 – Descriminalização do porte para uso</vt:lpstr>
      <vt:lpstr>RE 635.659 – Descriminalização do porte para uso</vt:lpstr>
      <vt:lpstr>Capítulo III Dos crimes e das penas</vt:lpstr>
      <vt:lpstr>Porte de drogas para consumo pessoal – Lei anterior</vt:lpstr>
      <vt:lpstr>Porte de drogas para consumo pessoal</vt:lpstr>
      <vt:lpstr>DECRETO-LEI Nº 3.914, DE 9 DE DEZEMBRO DE 1941. Lei de introdução ao Código Penal</vt:lpstr>
      <vt:lpstr>Natureza Jurídica do art. 28, L. 11.343/06</vt:lpstr>
      <vt:lpstr>Natureza Jurídica do art. 28, L. 11.343/06</vt:lpstr>
      <vt:lpstr>Natureza Jurídica do art. 28, L. 11.343/06</vt:lpstr>
      <vt:lpstr>Porte de drogas para consumo pessoal</vt:lpstr>
      <vt:lpstr>Art. 28, L. 11.343/06</vt:lpstr>
      <vt:lpstr>Art. 28, L. 11.343/06</vt:lpstr>
      <vt:lpstr>Distinção do porte de drogas para consumo pessoal e o tráfico de drogas</vt:lpstr>
      <vt:lpstr>Distinção do porte de drogas para consumo pessoal e o tráfico de drogas</vt:lpstr>
      <vt:lpstr>Distinção do porte de drogas para consumo pessoal e o tráfico de drogas</vt:lpstr>
      <vt:lpstr>Distinção do porte de drogas para consumo pessoal e o tráfico de drogas</vt:lpstr>
      <vt:lpstr>Atipicidade do uso de drogas</vt:lpstr>
      <vt:lpstr>Princípio da insignificância</vt:lpstr>
      <vt:lpstr>Princípio da insignificância</vt:lpstr>
      <vt:lpstr>Art. 28, §1º</vt:lpstr>
      <vt:lpstr>Apresentação do PowerPoint</vt:lpstr>
      <vt:lpstr>Das penas:</vt:lpstr>
      <vt:lpstr>I - advertência sobre os efeitos das drogas;</vt:lpstr>
      <vt:lpstr>I - advertência sobre os efeitos das drogas;</vt:lpstr>
      <vt:lpstr>II - prestação de serviços à comunidade;</vt:lpstr>
      <vt:lpstr>III - medida educativa de comparecimento a programa ou curso educativo.</vt:lpstr>
      <vt:lpstr>Descumprimento da pena</vt:lpstr>
      <vt:lpstr>Apresentação do PowerPoint</vt:lpstr>
      <vt:lpstr>TÍTULO IV DA REPRESSÃO À PRODUÇÃO NÃO AUTORIZADA E AO TRÁFICO ILÍCITO DE DROGAS</vt:lpstr>
      <vt:lpstr>Apresentação do PowerPoint</vt:lpstr>
      <vt:lpstr>Apresentação do PowerPoint</vt:lpstr>
      <vt:lpstr>Da destruição imediata de plantação ilícita</vt:lpstr>
      <vt:lpstr>Art. 31, §4º</vt:lpstr>
      <vt:lpstr>Dos Crimes</vt:lpstr>
      <vt:lpstr>Art. 33 - Sujeitos do crime</vt:lpstr>
      <vt:lpstr>Art. 33 – Condutas Típicas </vt:lpstr>
      <vt:lpstr>Art. 33 – Condutas Típicas </vt:lpstr>
      <vt:lpstr>Art. 33 – Condutas Típicas </vt:lpstr>
      <vt:lpstr>Art. 33 – Condutas Típicas </vt:lpstr>
      <vt:lpstr>Art. 33 – Condutas Típicas </vt:lpstr>
      <vt:lpstr>Art. 33 – Condutas Típicas </vt:lpstr>
      <vt:lpstr>Art. 33, §3º x Entregar a Consumo</vt:lpstr>
      <vt:lpstr>Princípio da Insignificância e tráfico de drogas</vt:lpstr>
      <vt:lpstr>Crimes permanentes e tráfico de drogas</vt:lpstr>
      <vt:lpstr>Crimes permanentes e tráfico de drogas</vt:lpstr>
      <vt:lpstr>Crimes permanentes e tráfico de drogas</vt:lpstr>
      <vt:lpstr>Flagrante preparado e flagrante esperado</vt:lpstr>
      <vt:lpstr>Lei de Tóxicos e Estatuto da Criança e do Adolescente</vt:lpstr>
      <vt:lpstr>Crimes equiparados ao tráfico de drogas</vt:lpstr>
      <vt:lpstr>Participação no uso indevido de drogas</vt:lpstr>
      <vt:lpstr>Tráfico Privilegiado x Crime Hediondo</vt:lpstr>
      <vt:lpstr>Tráfico Privilegiado x Crime Hediondo</vt:lpstr>
      <vt:lpstr>Questões</vt:lpstr>
      <vt:lpstr>Apresentação do PowerPoint</vt:lpstr>
      <vt:lpstr>Dos Crimes – Art. 34</vt:lpstr>
      <vt:lpstr>Dos Crimes – Art. 34</vt:lpstr>
      <vt:lpstr>Dos Crimes – Art. 34</vt:lpstr>
      <vt:lpstr>Dos Crimes – Art. 34</vt:lpstr>
      <vt:lpstr>Dos Crimes – Art. 34</vt:lpstr>
      <vt:lpstr>Dos Crimes – Associação para fins de tráfico</vt:lpstr>
      <vt:lpstr>Dos Crimes – Associação para fins de tráfico</vt:lpstr>
      <vt:lpstr>Dos Crimes – Financiamento ou custeio ao tráfico de drogas</vt:lpstr>
      <vt:lpstr>Dos Crimes – Financiamento ou custeio ao tráfico de drogas</vt:lpstr>
      <vt:lpstr>Dos Crimes – Financiamento ou custeio ao tráfico de drogas</vt:lpstr>
      <vt:lpstr>Lei de Drogas – Art. 37</vt:lpstr>
      <vt:lpstr>Lei de Drogas – Art. 37</vt:lpstr>
      <vt:lpstr>Lei de Drogas – Art. 37</vt:lpstr>
      <vt:lpstr>Lei de Drogas – Art. 37</vt:lpstr>
      <vt:lpstr>Lei de Drogas – Art. 38</vt:lpstr>
      <vt:lpstr>Lei de Drogas – Art. 38</vt:lpstr>
      <vt:lpstr>Lei de Drogas – Art. 39</vt:lpstr>
      <vt:lpstr>Lei de Drogas – Art. 39</vt:lpstr>
      <vt:lpstr>Lei de Drogas – Art. 39</vt:lpstr>
      <vt:lpstr>Causas de Aumento de pena – Art. 40</vt:lpstr>
      <vt:lpstr>Causas de Aumento de pena – Art. 40</vt:lpstr>
      <vt:lpstr>Causas de Aumento de pena – Art. 40</vt:lpstr>
      <vt:lpstr>Causas de Aumento de pena – Art. 40</vt:lpstr>
      <vt:lpstr>Causas de Aumento de pena – Art. 40</vt:lpstr>
      <vt:lpstr>Causas de Aumento de pena – Art. 40</vt:lpstr>
      <vt:lpstr>Causas de Aumento de pena – Art. 40</vt:lpstr>
      <vt:lpstr>Causas de Aumento de pena – Art. 40</vt:lpstr>
      <vt:lpstr>Causas de Aumento de pena – Art. 40</vt:lpstr>
      <vt:lpstr>Delação (colaboração) Premiada</vt:lpstr>
      <vt:lpstr>Delação (colaboração) Premiada</vt:lpstr>
      <vt:lpstr>Fixação da Pena – Art. 42</vt:lpstr>
      <vt:lpstr>Apresentação do PowerPoint</vt:lpstr>
      <vt:lpstr>Fixação da Pena – Art. 42</vt:lpstr>
      <vt:lpstr>Benefícios vedados</vt:lpstr>
      <vt:lpstr>Livramento Condicional</vt:lpstr>
      <vt:lpstr>Isenção de Pena</vt:lpstr>
      <vt:lpstr>Isenção de Pena</vt:lpstr>
      <vt:lpstr>Concurso real de normas</vt:lpstr>
      <vt:lpstr>Concurso aparente de normas</vt:lpstr>
      <vt:lpstr>Concurso aparente de normas</vt:lpstr>
      <vt:lpstr>DO PROCEDIMENTO PENAL</vt:lpstr>
      <vt:lpstr>DO PROCEDIMENTO PENAL</vt:lpstr>
      <vt:lpstr>DO PROCEDIMENTO PENAL</vt:lpstr>
      <vt:lpstr>DO PROCEDIMENTO PENAL</vt:lpstr>
      <vt:lpstr>DO PROCEDIMENTO PENAL</vt:lpstr>
      <vt:lpstr>DO PROCEDIMENTO PENAL</vt:lpstr>
      <vt:lpstr>DO PROCEDIMENTO PENAL</vt:lpstr>
      <vt:lpstr>DO PROCEDIMENTO PENAL</vt:lpstr>
      <vt:lpstr>DO PROCEDIMENTO PENAL</vt:lpstr>
      <vt:lpstr>Da investigação</vt:lpstr>
      <vt:lpstr>Da investigação</vt:lpstr>
      <vt:lpstr>Da investigação</vt:lpstr>
      <vt:lpstr>Da investigação</vt:lpstr>
      <vt:lpstr>Da investigação</vt:lpstr>
      <vt:lpstr>Apresentação do PowerPoint</vt:lpstr>
      <vt:lpstr>Da investigação</vt:lpstr>
      <vt:lpstr>Da investigação</vt:lpstr>
      <vt:lpstr>Da investigação</vt:lpstr>
      <vt:lpstr>Da investigação</vt:lpstr>
      <vt:lpstr>Da investigação</vt:lpstr>
      <vt:lpstr>Da instrução criminal</vt:lpstr>
      <vt:lpstr>Da instrução criminal</vt:lpstr>
      <vt:lpstr>Da instrução criminal</vt:lpstr>
      <vt:lpstr>Da instrução criminal</vt:lpstr>
      <vt:lpstr>Da instrução criminal</vt:lpstr>
      <vt:lpstr>Da instrução criminal</vt:lpstr>
      <vt:lpstr>Proposta de suspensão condicional do processo</vt:lpstr>
      <vt:lpstr>Da instrução criminal</vt:lpstr>
      <vt:lpstr>Da instrução criminal</vt:lpstr>
      <vt:lpstr>Síntese do processo</vt:lpstr>
      <vt:lpstr>Síntese do processo</vt:lpstr>
      <vt:lpstr>Da apreensão, arrecadação e destinação de bens do acusado</vt:lpstr>
      <vt:lpstr>Da apreensão, arrecadação e destinação de bens do acusado</vt:lpstr>
      <vt:lpstr>Da apreensão, arrecadação e destinação de bens do acusado</vt:lpstr>
      <vt:lpstr>Da apreensão, arrecadação e destinação de bens do acusado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2016-08-15T17:43:13Z</dcterms:created>
  <dcterms:modified xsi:type="dcterms:W3CDTF">2017-04-17T13:44:15Z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TC019192449991</vt:lpwstr>
  </property>
</Properties>
</file>